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BC4"/>
    <a:srgbClr val="AABFDE"/>
    <a:srgbClr val="8AB8E2"/>
    <a:srgbClr val="5B9BD5"/>
    <a:srgbClr val="AF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Diplôme de Comptabilité et Gestion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35526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40000"/>
            <a:lumOff val="60000"/>
            <a:alpha val="89804"/>
          </a:schemeClr>
        </a:solidFill>
      </dgm:spPr>
      <dgm:t>
        <a:bodyPr/>
        <a:lstStyle/>
        <a:p>
          <a:r>
            <a:rPr lang="fr-FR" sz="1800" dirty="0">
              <a:latin typeface="Cambria" panose="02040503050406030204" pitchFamily="18" charset="0"/>
              <a:ea typeface="Cambria" panose="02040503050406030204" pitchFamily="18" charset="0"/>
            </a:rPr>
            <a:t>3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Diplôme de Comptabilité et Gestion</a:t>
          </a:r>
        </a:p>
        <a:p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35526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40000"/>
            <a:lumOff val="6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3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Diplôme de Comptabilité et Gestion</a:t>
          </a:r>
        </a:p>
        <a:p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35526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40000"/>
            <a:lumOff val="6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3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Diplôme de Comptabilité et Gestion</a:t>
          </a:r>
        </a:p>
        <a:p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35526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40000"/>
            <a:lumOff val="6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3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Diplôme de Comptabilité et Gestion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35526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40000"/>
            <a:lumOff val="60000"/>
            <a:alpha val="89804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Cambria" panose="02040503050406030204" pitchFamily="18" charset="0"/>
              <a:ea typeface="Cambria" panose="02040503050406030204" pitchFamily="18" charset="0"/>
            </a:rPr>
            <a:t>3 ANS</a:t>
          </a:r>
        </a:p>
      </dsp:txBody>
      <dsp:txXfrm>
        <a:off x="3853675" y="566789"/>
        <a:ext cx="624468" cy="416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Diplôme de Comptabilité et Gestion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35526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40000"/>
            <a:lumOff val="6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3 ans</a:t>
          </a:r>
        </a:p>
      </dsp:txBody>
      <dsp:txXfrm>
        <a:off x="3853675" y="566789"/>
        <a:ext cx="624468" cy="416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Diplôme de Comptabilité et Gestion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35526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40000"/>
            <a:lumOff val="6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3 ans</a:t>
          </a:r>
        </a:p>
      </dsp:txBody>
      <dsp:txXfrm>
        <a:off x="3853675" y="566789"/>
        <a:ext cx="624468" cy="4163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Diplôme de Comptabilité et Gestion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35526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40000"/>
            <a:lumOff val="6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3 ans</a:t>
          </a:r>
        </a:p>
      </dsp:txBody>
      <dsp:txXfrm>
        <a:off x="3853675" y="566789"/>
        <a:ext cx="624468" cy="416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9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1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4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5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6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hyperlink" Target="mailto:refhand@dlsmetz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1021429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8A41915-3CA6-43FA-95E8-B5EAD757B4B3}"/>
              </a:ext>
            </a:extLst>
          </p:cNvPr>
          <p:cNvSpPr/>
          <p:nvPr/>
        </p:nvSpPr>
        <p:spPr>
          <a:xfrm>
            <a:off x="443343" y="1813154"/>
            <a:ext cx="2676526" cy="373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Objectifs pédagogiques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41D5DE-DD3F-47F7-B703-64C3C2AFEA83}"/>
              </a:ext>
            </a:extLst>
          </p:cNvPr>
          <p:cNvSpPr/>
          <p:nvPr/>
        </p:nvSpPr>
        <p:spPr>
          <a:xfrm>
            <a:off x="3845196" y="2737721"/>
            <a:ext cx="2605259" cy="2358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Public et Pré requis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F85A29-690D-4BD9-BAF1-A79D6BC57334}"/>
              </a:ext>
            </a:extLst>
          </p:cNvPr>
          <p:cNvSpPr/>
          <p:nvPr/>
        </p:nvSpPr>
        <p:spPr>
          <a:xfrm>
            <a:off x="443343" y="4457849"/>
            <a:ext cx="2676526" cy="4848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Moyens pédagogiques, techniques et d'encadrement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FB0154-FB45-4F82-BA4F-A428198E3E1A}"/>
              </a:ext>
            </a:extLst>
          </p:cNvPr>
          <p:cNvSpPr/>
          <p:nvPr/>
        </p:nvSpPr>
        <p:spPr>
          <a:xfrm>
            <a:off x="3845196" y="5589374"/>
            <a:ext cx="2605259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Suivi et évaluation 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des résultats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2970-6AAE-4B7E-93AB-7DAC0D0507C4}"/>
              </a:ext>
            </a:extLst>
          </p:cNvPr>
          <p:cNvSpPr/>
          <p:nvPr/>
        </p:nvSpPr>
        <p:spPr>
          <a:xfrm>
            <a:off x="443343" y="6865506"/>
            <a:ext cx="2676526" cy="731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Durée et prise en charge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de la formation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0FC06E-AEE4-4D7C-BFEC-C71B0BB0AA2F}"/>
              </a:ext>
            </a:extLst>
          </p:cNvPr>
          <p:cNvSpPr/>
          <p:nvPr/>
        </p:nvSpPr>
        <p:spPr>
          <a:xfrm>
            <a:off x="3845196" y="7369633"/>
            <a:ext cx="2605259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Modalités de recrutement</a:t>
            </a:r>
          </a:p>
        </p:txBody>
      </p:sp>
      <p:sp>
        <p:nvSpPr>
          <p:cNvPr id="20" name="ZoneTexte 34">
            <a:extLst>
              <a:ext uri="{FF2B5EF4-FFF2-40B4-BE49-F238E27FC236}">
                <a16:creationId xmlns:a16="http://schemas.microsoft.com/office/drawing/2014/main" id="{94AF6A79-D7F5-4F08-B08F-08E749309998}"/>
              </a:ext>
            </a:extLst>
          </p:cNvPr>
          <p:cNvSpPr txBox="1"/>
          <p:nvPr/>
        </p:nvSpPr>
        <p:spPr>
          <a:xfrm>
            <a:off x="309270" y="9456296"/>
            <a:ext cx="16719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0" dirty="0">
                <a:latin typeface="Cambria" panose="02040503050406030204" pitchFamily="18" charset="0"/>
                <a:ea typeface="Cambria" panose="02040503050406030204" pitchFamily="18" charset="0"/>
              </a:rPr>
              <a:t>Code diplôme : 26031403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73148" y="2363651"/>
            <a:ext cx="2676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Acquérir les savoirs et méthodes liés à la comptabilité et à la finance d’entreprise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Maîtriser les principales techniques du droit, de la finance, de la trésorerie, du contrôle de gestion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Maîtriser la pratique de la comptabilité analytique, des outils informatiques de gestion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43342" y="5085422"/>
            <a:ext cx="26676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Accompagnement et suivi individualisé de l’enseignement pour l’adapter aux besoins des étudiants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Travail de groupe en informatique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Cours optionnels de chinois et de luxembourgeois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43342" y="7818134"/>
            <a:ext cx="276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3 jours par semaine au Centre de 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Prise en charge par les OPCO (contrat d’apprentissage)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741018" y="3047748"/>
            <a:ext cx="2673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Accessibilité aux personnes en situation de handicap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Coordonnée Référent Handicap: 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hlinkClick r:id="rId9"/>
              </a:rPr>
              <a:t>refhand@dlsmetz.net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Titulaire d’un bac +2, technologique ou professionnel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Titulaire d’un DCG 1</a:t>
            </a:r>
            <a:r>
              <a:rPr lang="fr-FR" sz="1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ère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année suivie en formation initiale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Titulaire d’un BTS Comptabilité et Gestion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Titulaire d’un DUT…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73598" y="6112687"/>
            <a:ext cx="2423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Examens selon les modalités définis au BO n°26 du 27 juin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Enquête de satisfaction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73598" y="7884294"/>
            <a:ext cx="267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Inscription et sélection Parcoursup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Recrutement mai-août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235627" y="2404708"/>
            <a:ext cx="1684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Entrée en 2</a:t>
            </a:r>
            <a:r>
              <a:rPr lang="fr-FR" sz="1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ème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année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233" y="8739325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3061161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66B9483-4868-489E-A0B2-F42185ACA868}"/>
              </a:ext>
            </a:extLst>
          </p:cNvPr>
          <p:cNvSpPr/>
          <p:nvPr/>
        </p:nvSpPr>
        <p:spPr>
          <a:xfrm>
            <a:off x="351412" y="2245014"/>
            <a:ext cx="6205723" cy="6716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Fondamentaux du droit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 générale au droit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personnes et les biens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L’entreprise et les contrats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L’entreprise et ses responsabilités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fr-FR" sz="1200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buAutoNum type="arabicPeriod" startAt="2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Droits des sociétés et des groupements d’affaires</a:t>
            </a:r>
          </a:p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L’entreprise en société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principaux types de sociétés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L’économie sociale et solidaire et le monde des affaires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autres types de groupements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Prévention et traitement des difficultés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Droit pénal des groupements d’affaires</a:t>
            </a:r>
          </a:p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3.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Droit social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 au droit du travail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Aspects individuels du droit du travail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Aspects collectifs du droit du travail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protection sociale</a:t>
            </a:r>
          </a:p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4.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Droit fiscal</a:t>
            </a:r>
          </a:p>
          <a:p>
            <a:pPr>
              <a:lnSpc>
                <a:spcPct val="107000"/>
              </a:lnSpc>
            </a:pPr>
            <a:endParaRPr lang="fr-FR" sz="1200" b="1" u="sng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 générale au droit fiscal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L’impôt sur le revenu des personnes physiques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Prélèvements sociaux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Imposition du résultat de l’entreprise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Taxe sur la valeur ajoutée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Taxes assises sur les salaires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Imposition du patrimoine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Notions de contrôle fiscal</a:t>
            </a:r>
          </a:p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633110"/>
            <a:ext cx="6235418" cy="40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633" y="8716401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0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7658255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66B9483-4868-489E-A0B2-F42185ACA868}"/>
              </a:ext>
            </a:extLst>
          </p:cNvPr>
          <p:cNvSpPr/>
          <p:nvPr/>
        </p:nvSpPr>
        <p:spPr>
          <a:xfrm>
            <a:off x="411005" y="2089445"/>
            <a:ext cx="5484470" cy="7827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07000"/>
              </a:lnSpc>
              <a:buAutoNum type="arabicPeriod" startAt="5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Economie contemporaine</a:t>
            </a:r>
          </a:p>
          <a:p>
            <a:pPr>
              <a:lnSpc>
                <a:spcPct val="107000"/>
              </a:lnSpc>
            </a:pPr>
            <a:endParaRPr lang="fr-FR" sz="1200" b="1" u="sng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Fondements et finalités de l’activité économique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fonctionnement de l’économie de marché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contributions des acteurs financiers à l’activité économique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régulation publique dans une économie de marché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croissance économique : origines et enjeux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déséquilibres sociaux : explications et enjeux</a:t>
            </a:r>
          </a:p>
          <a:p>
            <a:pPr>
              <a:lnSpc>
                <a:spcPct val="107000"/>
              </a:lnSpc>
            </a:pP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6.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Finance d’entreprise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diagnostic financier des comptes sociaux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politique d’investissement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politique de financement 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trésorerie</a:t>
            </a:r>
          </a:p>
          <a:p>
            <a:pPr lvl="0"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800"/>
              </a:spcAft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7.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Management</a:t>
            </a:r>
            <a:endParaRPr lang="fr-FR" sz="1200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enjeux du management des organisations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management stratégique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management organisationnel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management opérationnel</a:t>
            </a:r>
          </a:p>
          <a:p>
            <a:pPr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8.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Système d’information de gestion</a:t>
            </a:r>
          </a:p>
          <a:p>
            <a:pPr>
              <a:lnSpc>
                <a:spcPct val="107000"/>
              </a:lnSpc>
            </a:pPr>
            <a:endParaRPr lang="fr-FR" sz="1200" b="1" u="sng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système d’information : description et analyse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structuration et le traitement de l’information dans les organisations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sécurité et la fiabilité des systèmes d’information à l’ère de la communication numérique</a:t>
            </a:r>
          </a:p>
          <a:p>
            <a:pPr>
              <a:lnSpc>
                <a:spcPct val="107000"/>
              </a:lnSpc>
            </a:pPr>
            <a:endParaRPr lang="fr-FR" sz="12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9.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Comptabilité</a:t>
            </a:r>
          </a:p>
          <a:p>
            <a:pPr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Méthode comptable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Analyse comptable des opérations courantes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Travaux d’inventaire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Comptabilité et environnement numérique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Documents de synthèse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633110"/>
            <a:ext cx="6235418" cy="40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692" y="8753318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9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8343377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66B9483-4868-489E-A0B2-F42185ACA868}"/>
              </a:ext>
            </a:extLst>
          </p:cNvPr>
          <p:cNvSpPr/>
          <p:nvPr/>
        </p:nvSpPr>
        <p:spPr>
          <a:xfrm>
            <a:off x="411003" y="2176963"/>
            <a:ext cx="6116233" cy="5121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10. 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Comptabilité approfondie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Profession et normalisation comptable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Actif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Passif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Charges et produits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Entités spécifiques</a:t>
            </a:r>
          </a:p>
          <a:p>
            <a:pPr lvl="0">
              <a:lnSpc>
                <a:spcPct val="107000"/>
              </a:lnSpc>
            </a:pPr>
            <a:endParaRPr lang="fr-FR" sz="12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11.  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Contrôle de gestion</a:t>
            </a:r>
          </a:p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positionnement du contrôle de gestion et l’identification du métier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détermination et l’analyse des coûts comme réponse à différents problèmes de gestion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gestion budgétaire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outils d’amélioration des performances</a:t>
            </a:r>
          </a:p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12. 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Anglais des affaires</a:t>
            </a:r>
          </a:p>
          <a:p>
            <a:pPr>
              <a:lnSpc>
                <a:spcPct val="107000"/>
              </a:lnSpc>
            </a:pPr>
            <a:endParaRPr lang="fr-FR" sz="1200" b="1" u="sng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L’entreprise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Questions d’économie</a:t>
            </a:r>
            <a:br>
              <a:rPr lang="fr-FR" sz="1200" b="1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buAutoNum type="arabicPeriod" startAt="13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Communication professionnelle</a:t>
            </a:r>
          </a:p>
          <a:p>
            <a:pPr>
              <a:lnSpc>
                <a:spcPct val="107000"/>
              </a:lnSpc>
            </a:pPr>
            <a:endParaRPr lang="fr-FR" sz="1200" b="1" u="sng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L’information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communication et le travail collaboratif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stage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633110"/>
            <a:ext cx="6235418" cy="40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10" name="ZoneTexte 34">
            <a:extLst>
              <a:ext uri="{FF2B5EF4-FFF2-40B4-BE49-F238E27FC236}">
                <a16:creationId xmlns:a16="http://schemas.microsoft.com/office/drawing/2014/main" id="{DCF640B1-66AC-422E-B80F-3FDB9B3E958F}"/>
              </a:ext>
            </a:extLst>
          </p:cNvPr>
          <p:cNvSpPr txBox="1"/>
          <p:nvPr/>
        </p:nvSpPr>
        <p:spPr>
          <a:xfrm>
            <a:off x="160557" y="9472507"/>
            <a:ext cx="1576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err="1">
                <a:latin typeface="Cambria" panose="02040503050406030204" pitchFamily="18" charset="0"/>
                <a:ea typeface="Cambria" panose="02040503050406030204" pitchFamily="18" charset="0"/>
              </a:rPr>
              <a:t>MAJ_Sjanvier</a:t>
            </a:r>
            <a:r>
              <a:rPr lang="fr-FR" sz="900">
                <a:latin typeface="Cambria" panose="02040503050406030204" pitchFamily="18" charset="0"/>
                <a:ea typeface="Cambria" panose="02040503050406030204" pitchFamily="18" charset="0"/>
              </a:rPr>
              <a:t> 2022_</a:t>
            </a:r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ll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E443E70-6442-4B6C-A18E-EB41D9713C2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5426"/>
            <a:ext cx="6858000" cy="12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52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575</Words>
  <Application>Microsoft Office PowerPoint</Application>
  <PresentationFormat>Format A4 (210 x 297 mm)</PresentationFormat>
  <Paragraphs>137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LEVEQUE</dc:creator>
  <cp:lastModifiedBy>Julie BURGIN</cp:lastModifiedBy>
  <cp:revision>54</cp:revision>
  <cp:lastPrinted>2021-01-29T10:28:28Z</cp:lastPrinted>
  <dcterms:created xsi:type="dcterms:W3CDTF">2021-01-29T08:17:44Z</dcterms:created>
  <dcterms:modified xsi:type="dcterms:W3CDTF">2022-01-12T09:38:44Z</dcterms:modified>
</cp:coreProperties>
</file>