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C024"/>
    <a:srgbClr val="72941C"/>
    <a:srgbClr val="E3177C"/>
    <a:srgbClr val="EA6B9E"/>
    <a:srgbClr val="AABFDE"/>
    <a:srgbClr val="668BC4"/>
    <a:srgbClr val="8AB8E2"/>
    <a:srgbClr val="5B9BD5"/>
    <a:srgbClr val="AFCE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32CC6C-8EC6-490A-B2D5-86D8CA63577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D11D776-FD56-4B9E-B48C-B81C41636116}">
      <dgm:prSet phldrT="[Texte]" custT="1"/>
      <dgm:spPr>
        <a:solidFill>
          <a:srgbClr val="92C024"/>
        </a:solidFill>
      </dgm:spPr>
      <dgm:t>
        <a:bodyPr/>
        <a:lstStyle/>
        <a:p>
          <a:pPr>
            <a:lnSpc>
              <a:spcPct val="90000"/>
            </a:lnSpc>
          </a:pPr>
          <a:r>
            <a:rPr lang="fr-FR" sz="1600" b="1" dirty="0">
              <a:latin typeface="Cambria" panose="02040503050406030204" pitchFamily="18" charset="0"/>
              <a:ea typeface="Cambria" panose="02040503050406030204" pitchFamily="18" charset="0"/>
            </a:rPr>
            <a:t>Titre Niveau VI « Chargé de développement des Ressources Humaines »</a:t>
          </a:r>
        </a:p>
        <a:p>
          <a:pPr>
            <a:lnSpc>
              <a:spcPct val="90000"/>
            </a:lnSpc>
          </a:pPr>
          <a:r>
            <a:rPr lang="fr-FR" sz="900" b="1" dirty="0">
              <a:latin typeface="Cambria" panose="02040503050406030204" pitchFamily="18" charset="0"/>
              <a:ea typeface="Cambria" panose="02040503050406030204" pitchFamily="18" charset="0"/>
            </a:rPr>
            <a:t>Code RNCP 34729</a:t>
          </a:r>
        </a:p>
      </dgm:t>
    </dgm:pt>
    <dgm:pt modelId="{1600C51F-2CFD-47AC-8378-F987A206C86C}" type="parTrans" cxnId="{A0F991EE-19A6-4112-98AB-70764D9A36D1}">
      <dgm:prSet/>
      <dgm:spPr/>
      <dgm:t>
        <a:bodyPr/>
        <a:lstStyle/>
        <a:p>
          <a:endParaRPr lang="fr-FR"/>
        </a:p>
      </dgm:t>
    </dgm:pt>
    <dgm:pt modelId="{40A065A4-F69E-4370-AABF-E99D2A29A897}" type="sibTrans" cxnId="{A0F991EE-19A6-4112-98AB-70764D9A36D1}">
      <dgm:prSet/>
      <dgm:spPr/>
      <dgm:t>
        <a:bodyPr/>
        <a:lstStyle/>
        <a:p>
          <a:endParaRPr lang="fr-FR"/>
        </a:p>
      </dgm:t>
    </dgm:pt>
    <dgm:pt modelId="{9797FC85-F792-401C-85A1-6AA32224CB19}">
      <dgm:prSet phldrT="[Texte]" custT="1"/>
      <dgm:spPr>
        <a:solidFill>
          <a:schemeClr val="accent6">
            <a:lumMod val="40000"/>
            <a:lumOff val="60000"/>
            <a:alpha val="89804"/>
          </a:schemeClr>
        </a:solidFill>
        <a:ln>
          <a:noFill/>
        </a:ln>
      </dgm:spPr>
      <dgm:t>
        <a:bodyPr/>
        <a:lstStyle/>
        <a:p>
          <a:r>
            <a:rPr lang="fr-FR" sz="2000" dirty="0">
              <a:latin typeface="Cambria" panose="02040503050406030204" pitchFamily="18" charset="0"/>
              <a:ea typeface="Cambria" panose="02040503050406030204" pitchFamily="18" charset="0"/>
            </a:rPr>
            <a:t>1 an</a:t>
          </a:r>
        </a:p>
      </dgm:t>
    </dgm:pt>
    <dgm:pt modelId="{4EE63466-365F-4D43-A57B-4A3A689E1A44}" type="parTrans" cxnId="{BA9378E8-7D9E-41C2-A91D-E6C7961275EB}">
      <dgm:prSet/>
      <dgm:spPr/>
      <dgm:t>
        <a:bodyPr/>
        <a:lstStyle/>
        <a:p>
          <a:endParaRPr lang="fr-FR"/>
        </a:p>
      </dgm:t>
    </dgm:pt>
    <dgm:pt modelId="{286B5D9F-CDE8-4760-84AA-046D1BC55D57}" type="sibTrans" cxnId="{BA9378E8-7D9E-41C2-A91D-E6C7961275EB}">
      <dgm:prSet/>
      <dgm:spPr/>
      <dgm:t>
        <a:bodyPr/>
        <a:lstStyle/>
        <a:p>
          <a:endParaRPr lang="fr-FR"/>
        </a:p>
      </dgm:t>
    </dgm:pt>
    <dgm:pt modelId="{F116172B-FAE9-4453-9B5A-57C0C6CF63CF}" type="pres">
      <dgm:prSet presAssocID="{F832CC6C-8EC6-490A-B2D5-86D8CA63577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A7058853-B8DC-4C37-A069-741141AEA385}" type="pres">
      <dgm:prSet presAssocID="{5D11D776-FD56-4B9E-B48C-B81C41636116}" presName="horFlow" presStyleCnt="0"/>
      <dgm:spPr/>
    </dgm:pt>
    <dgm:pt modelId="{F6CF0210-00C7-403F-A26E-08B401757B85}" type="pres">
      <dgm:prSet presAssocID="{5D11D776-FD56-4B9E-B48C-B81C41636116}" presName="bigChev" presStyleLbl="node1" presStyleIdx="0" presStyleCnt="1" custScaleX="303407" custScaleY="175183" custLinFactNeighborX="-1214" custLinFactNeighborY="-10712"/>
      <dgm:spPr/>
    </dgm:pt>
    <dgm:pt modelId="{4A259B6B-8B28-4809-8FF0-9E0C82B2DAA0}" type="pres">
      <dgm:prSet presAssocID="{4EE63466-365F-4D43-A57B-4A3A689E1A44}" presName="parTrans" presStyleCnt="0"/>
      <dgm:spPr/>
    </dgm:pt>
    <dgm:pt modelId="{24374E4F-8D6A-4AB1-9928-39A3968805B7}" type="pres">
      <dgm:prSet presAssocID="{9797FC85-F792-401C-85A1-6AA32224CB19}" presName="node" presStyleLbl="alignAccFollowNode1" presStyleIdx="0" presStyleCnt="1" custLinFactNeighborX="1215" custLinFactNeighborY="-12906">
        <dgm:presLayoutVars>
          <dgm:bulletEnabled val="1"/>
        </dgm:presLayoutVars>
      </dgm:prSet>
      <dgm:spPr/>
    </dgm:pt>
  </dgm:ptLst>
  <dgm:cxnLst>
    <dgm:cxn modelId="{888AF164-A5F0-4A97-8CF4-1B35C6E9D6C4}" type="presOf" srcId="{F832CC6C-8EC6-490A-B2D5-86D8CA635770}" destId="{F116172B-FAE9-4453-9B5A-57C0C6CF63CF}" srcOrd="0" destOrd="0" presId="urn:microsoft.com/office/officeart/2005/8/layout/lProcess3"/>
    <dgm:cxn modelId="{D0211FA2-8B81-48AF-A3E7-FBA9B1F5303E}" type="presOf" srcId="{5D11D776-FD56-4B9E-B48C-B81C41636116}" destId="{F6CF0210-00C7-403F-A26E-08B401757B85}" srcOrd="0" destOrd="0" presId="urn:microsoft.com/office/officeart/2005/8/layout/lProcess3"/>
    <dgm:cxn modelId="{BA9378E8-7D9E-41C2-A91D-E6C7961275EB}" srcId="{5D11D776-FD56-4B9E-B48C-B81C41636116}" destId="{9797FC85-F792-401C-85A1-6AA32224CB19}" srcOrd="0" destOrd="0" parTransId="{4EE63466-365F-4D43-A57B-4A3A689E1A44}" sibTransId="{286B5D9F-CDE8-4760-84AA-046D1BC55D57}"/>
    <dgm:cxn modelId="{A0F991EE-19A6-4112-98AB-70764D9A36D1}" srcId="{F832CC6C-8EC6-490A-B2D5-86D8CA635770}" destId="{5D11D776-FD56-4B9E-B48C-B81C41636116}" srcOrd="0" destOrd="0" parTransId="{1600C51F-2CFD-47AC-8378-F987A206C86C}" sibTransId="{40A065A4-F69E-4370-AABF-E99D2A29A897}"/>
    <dgm:cxn modelId="{686A90FE-4644-4D04-AFC2-867AB7C7C1BD}" type="presOf" srcId="{9797FC85-F792-401C-85A1-6AA32224CB19}" destId="{24374E4F-8D6A-4AB1-9928-39A3968805B7}" srcOrd="0" destOrd="0" presId="urn:microsoft.com/office/officeart/2005/8/layout/lProcess3"/>
    <dgm:cxn modelId="{ADFD38C4-D85C-4050-BFD2-C105E0728BC9}" type="presParOf" srcId="{F116172B-FAE9-4453-9B5A-57C0C6CF63CF}" destId="{A7058853-B8DC-4C37-A069-741141AEA385}" srcOrd="0" destOrd="0" presId="urn:microsoft.com/office/officeart/2005/8/layout/lProcess3"/>
    <dgm:cxn modelId="{FAB25D8A-8E9C-4BBB-A51F-82C417B6AF8D}" type="presParOf" srcId="{A7058853-B8DC-4C37-A069-741141AEA385}" destId="{F6CF0210-00C7-403F-A26E-08B401757B85}" srcOrd="0" destOrd="0" presId="urn:microsoft.com/office/officeart/2005/8/layout/lProcess3"/>
    <dgm:cxn modelId="{74D7CDE0-B568-4A17-8A23-D23F6C9091B8}" type="presParOf" srcId="{A7058853-B8DC-4C37-A069-741141AEA385}" destId="{4A259B6B-8B28-4809-8FF0-9E0C82B2DAA0}" srcOrd="1" destOrd="0" presId="urn:microsoft.com/office/officeart/2005/8/layout/lProcess3"/>
    <dgm:cxn modelId="{89F7FD3E-85A9-4FC7-9B1D-8D5E88D71EFB}" type="presParOf" srcId="{A7058853-B8DC-4C37-A069-741141AEA385}" destId="{24374E4F-8D6A-4AB1-9928-39A3968805B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32CC6C-8EC6-490A-B2D5-86D8CA63577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D11D776-FD56-4B9E-B48C-B81C41636116}">
      <dgm:prSet phldrT="[Texte]" custT="1"/>
      <dgm:spPr>
        <a:solidFill>
          <a:srgbClr val="92C024"/>
        </a:solidFill>
      </dgm:spPr>
      <dgm:t>
        <a:bodyPr/>
        <a:lstStyle/>
        <a:p>
          <a:pPr>
            <a:lnSpc>
              <a:spcPct val="90000"/>
            </a:lnSpc>
          </a:pPr>
          <a:r>
            <a:rPr lang="fr-FR" sz="1600" b="1" dirty="0">
              <a:latin typeface="Cambria" panose="02040503050406030204" pitchFamily="18" charset="0"/>
              <a:ea typeface="Cambria" panose="02040503050406030204" pitchFamily="18" charset="0"/>
            </a:rPr>
            <a:t>Titre Niveau VI « Chargé de développement des Ressources Humaines »</a:t>
          </a:r>
        </a:p>
        <a:p>
          <a:pPr>
            <a:lnSpc>
              <a:spcPct val="90000"/>
            </a:lnSpc>
          </a:pPr>
          <a:r>
            <a:rPr lang="fr-FR" sz="900" b="1" dirty="0">
              <a:latin typeface="Cambria" panose="02040503050406030204" pitchFamily="18" charset="0"/>
              <a:ea typeface="Cambria" panose="02040503050406030204" pitchFamily="18" charset="0"/>
            </a:rPr>
            <a:t>Code RNCP 34729</a:t>
          </a:r>
        </a:p>
      </dgm:t>
    </dgm:pt>
    <dgm:pt modelId="{1600C51F-2CFD-47AC-8378-F987A206C86C}" type="parTrans" cxnId="{A0F991EE-19A6-4112-98AB-70764D9A36D1}">
      <dgm:prSet/>
      <dgm:spPr/>
      <dgm:t>
        <a:bodyPr/>
        <a:lstStyle/>
        <a:p>
          <a:endParaRPr lang="fr-FR"/>
        </a:p>
      </dgm:t>
    </dgm:pt>
    <dgm:pt modelId="{40A065A4-F69E-4370-AABF-E99D2A29A897}" type="sibTrans" cxnId="{A0F991EE-19A6-4112-98AB-70764D9A36D1}">
      <dgm:prSet/>
      <dgm:spPr/>
      <dgm:t>
        <a:bodyPr/>
        <a:lstStyle/>
        <a:p>
          <a:endParaRPr lang="fr-FR"/>
        </a:p>
      </dgm:t>
    </dgm:pt>
    <dgm:pt modelId="{9797FC85-F792-401C-85A1-6AA32224CB19}">
      <dgm:prSet phldrT="[Texte]" custT="1"/>
      <dgm:spPr>
        <a:solidFill>
          <a:schemeClr val="accent6">
            <a:lumMod val="40000"/>
            <a:lumOff val="60000"/>
            <a:alpha val="89804"/>
          </a:schemeClr>
        </a:solidFill>
        <a:ln>
          <a:noFill/>
        </a:ln>
      </dgm:spPr>
      <dgm:t>
        <a:bodyPr/>
        <a:lstStyle/>
        <a:p>
          <a:r>
            <a:rPr lang="fr-FR" sz="2000" dirty="0">
              <a:latin typeface="Cambria" panose="02040503050406030204" pitchFamily="18" charset="0"/>
              <a:ea typeface="Cambria" panose="02040503050406030204" pitchFamily="18" charset="0"/>
            </a:rPr>
            <a:t>1 an</a:t>
          </a:r>
        </a:p>
      </dgm:t>
    </dgm:pt>
    <dgm:pt modelId="{4EE63466-365F-4D43-A57B-4A3A689E1A44}" type="parTrans" cxnId="{BA9378E8-7D9E-41C2-A91D-E6C7961275EB}">
      <dgm:prSet/>
      <dgm:spPr/>
      <dgm:t>
        <a:bodyPr/>
        <a:lstStyle/>
        <a:p>
          <a:endParaRPr lang="fr-FR"/>
        </a:p>
      </dgm:t>
    </dgm:pt>
    <dgm:pt modelId="{286B5D9F-CDE8-4760-84AA-046D1BC55D57}" type="sibTrans" cxnId="{BA9378E8-7D9E-41C2-A91D-E6C7961275EB}">
      <dgm:prSet/>
      <dgm:spPr/>
      <dgm:t>
        <a:bodyPr/>
        <a:lstStyle/>
        <a:p>
          <a:endParaRPr lang="fr-FR"/>
        </a:p>
      </dgm:t>
    </dgm:pt>
    <dgm:pt modelId="{F116172B-FAE9-4453-9B5A-57C0C6CF63CF}" type="pres">
      <dgm:prSet presAssocID="{F832CC6C-8EC6-490A-B2D5-86D8CA63577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A7058853-B8DC-4C37-A069-741141AEA385}" type="pres">
      <dgm:prSet presAssocID="{5D11D776-FD56-4B9E-B48C-B81C41636116}" presName="horFlow" presStyleCnt="0"/>
      <dgm:spPr/>
    </dgm:pt>
    <dgm:pt modelId="{F6CF0210-00C7-403F-A26E-08B401757B85}" type="pres">
      <dgm:prSet presAssocID="{5D11D776-FD56-4B9E-B48C-B81C41636116}" presName="bigChev" presStyleLbl="node1" presStyleIdx="0" presStyleCnt="1" custScaleX="303407" custScaleY="175183" custLinFactNeighborX="-1214" custLinFactNeighborY="-10712"/>
      <dgm:spPr/>
    </dgm:pt>
    <dgm:pt modelId="{4A259B6B-8B28-4809-8FF0-9E0C82B2DAA0}" type="pres">
      <dgm:prSet presAssocID="{4EE63466-365F-4D43-A57B-4A3A689E1A44}" presName="parTrans" presStyleCnt="0"/>
      <dgm:spPr/>
    </dgm:pt>
    <dgm:pt modelId="{24374E4F-8D6A-4AB1-9928-39A3968805B7}" type="pres">
      <dgm:prSet presAssocID="{9797FC85-F792-401C-85A1-6AA32224CB19}" presName="node" presStyleLbl="alignAccFollowNode1" presStyleIdx="0" presStyleCnt="1" custLinFactNeighborX="1215" custLinFactNeighborY="-12906">
        <dgm:presLayoutVars>
          <dgm:bulletEnabled val="1"/>
        </dgm:presLayoutVars>
      </dgm:prSet>
      <dgm:spPr/>
    </dgm:pt>
  </dgm:ptLst>
  <dgm:cxnLst>
    <dgm:cxn modelId="{888AF164-A5F0-4A97-8CF4-1B35C6E9D6C4}" type="presOf" srcId="{F832CC6C-8EC6-490A-B2D5-86D8CA635770}" destId="{F116172B-FAE9-4453-9B5A-57C0C6CF63CF}" srcOrd="0" destOrd="0" presId="urn:microsoft.com/office/officeart/2005/8/layout/lProcess3"/>
    <dgm:cxn modelId="{D0211FA2-8B81-48AF-A3E7-FBA9B1F5303E}" type="presOf" srcId="{5D11D776-FD56-4B9E-B48C-B81C41636116}" destId="{F6CF0210-00C7-403F-A26E-08B401757B85}" srcOrd="0" destOrd="0" presId="urn:microsoft.com/office/officeart/2005/8/layout/lProcess3"/>
    <dgm:cxn modelId="{BA9378E8-7D9E-41C2-A91D-E6C7961275EB}" srcId="{5D11D776-FD56-4B9E-B48C-B81C41636116}" destId="{9797FC85-F792-401C-85A1-6AA32224CB19}" srcOrd="0" destOrd="0" parTransId="{4EE63466-365F-4D43-A57B-4A3A689E1A44}" sibTransId="{286B5D9F-CDE8-4760-84AA-046D1BC55D57}"/>
    <dgm:cxn modelId="{A0F991EE-19A6-4112-98AB-70764D9A36D1}" srcId="{F832CC6C-8EC6-490A-B2D5-86D8CA635770}" destId="{5D11D776-FD56-4B9E-B48C-B81C41636116}" srcOrd="0" destOrd="0" parTransId="{1600C51F-2CFD-47AC-8378-F987A206C86C}" sibTransId="{40A065A4-F69E-4370-AABF-E99D2A29A897}"/>
    <dgm:cxn modelId="{686A90FE-4644-4D04-AFC2-867AB7C7C1BD}" type="presOf" srcId="{9797FC85-F792-401C-85A1-6AA32224CB19}" destId="{24374E4F-8D6A-4AB1-9928-39A3968805B7}" srcOrd="0" destOrd="0" presId="urn:microsoft.com/office/officeart/2005/8/layout/lProcess3"/>
    <dgm:cxn modelId="{ADFD38C4-D85C-4050-BFD2-C105E0728BC9}" type="presParOf" srcId="{F116172B-FAE9-4453-9B5A-57C0C6CF63CF}" destId="{A7058853-B8DC-4C37-A069-741141AEA385}" srcOrd="0" destOrd="0" presId="urn:microsoft.com/office/officeart/2005/8/layout/lProcess3"/>
    <dgm:cxn modelId="{FAB25D8A-8E9C-4BBB-A51F-82C417B6AF8D}" type="presParOf" srcId="{A7058853-B8DC-4C37-A069-741141AEA385}" destId="{F6CF0210-00C7-403F-A26E-08B401757B85}" srcOrd="0" destOrd="0" presId="urn:microsoft.com/office/officeart/2005/8/layout/lProcess3"/>
    <dgm:cxn modelId="{74D7CDE0-B568-4A17-8A23-D23F6C9091B8}" type="presParOf" srcId="{A7058853-B8DC-4C37-A069-741141AEA385}" destId="{4A259B6B-8B28-4809-8FF0-9E0C82B2DAA0}" srcOrd="1" destOrd="0" presId="urn:microsoft.com/office/officeart/2005/8/layout/lProcess3"/>
    <dgm:cxn modelId="{89F7FD3E-85A9-4FC7-9B1D-8D5E88D71EFB}" type="presParOf" srcId="{A7058853-B8DC-4C37-A069-741141AEA385}" destId="{24374E4F-8D6A-4AB1-9928-39A3968805B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F0210-00C7-403F-A26E-08B401757B85}">
      <dsp:nvSpPr>
        <dsp:cNvPr id="0" name=""/>
        <dsp:cNvSpPr/>
      </dsp:nvSpPr>
      <dsp:spPr>
        <a:xfrm>
          <a:off x="0" y="335603"/>
          <a:ext cx="3804575" cy="878683"/>
        </a:xfrm>
        <a:prstGeom prst="chevron">
          <a:avLst/>
        </a:prstGeom>
        <a:solidFill>
          <a:srgbClr val="92C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Titre Niveau VI « Chargé de développement des Ressources Humaines »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latin typeface="Cambria" panose="02040503050406030204" pitchFamily="18" charset="0"/>
              <a:ea typeface="Cambria" panose="02040503050406030204" pitchFamily="18" charset="0"/>
            </a:rPr>
            <a:t>Code RNCP 34729</a:t>
          </a:r>
        </a:p>
      </dsp:txBody>
      <dsp:txXfrm>
        <a:off x="439342" y="335603"/>
        <a:ext cx="2925892" cy="878683"/>
      </dsp:txXfrm>
    </dsp:sp>
    <dsp:sp modelId="{24374E4F-8D6A-4AB1-9928-39A3968805B7}">
      <dsp:nvSpPr>
        <dsp:cNvPr id="0" name=""/>
        <dsp:cNvSpPr/>
      </dsp:nvSpPr>
      <dsp:spPr>
        <a:xfrm>
          <a:off x="3645519" y="566789"/>
          <a:ext cx="1040779" cy="416311"/>
        </a:xfrm>
        <a:prstGeom prst="chevron">
          <a:avLst/>
        </a:prstGeom>
        <a:solidFill>
          <a:schemeClr val="accent6">
            <a:lumMod val="40000"/>
            <a:lumOff val="60000"/>
            <a:alpha val="89804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Cambria" panose="02040503050406030204" pitchFamily="18" charset="0"/>
              <a:ea typeface="Cambria" panose="02040503050406030204" pitchFamily="18" charset="0"/>
            </a:rPr>
            <a:t>1 an</a:t>
          </a:r>
        </a:p>
      </dsp:txBody>
      <dsp:txXfrm>
        <a:off x="3853675" y="566789"/>
        <a:ext cx="624468" cy="4163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F0210-00C7-403F-A26E-08B401757B85}">
      <dsp:nvSpPr>
        <dsp:cNvPr id="0" name=""/>
        <dsp:cNvSpPr/>
      </dsp:nvSpPr>
      <dsp:spPr>
        <a:xfrm>
          <a:off x="0" y="335603"/>
          <a:ext cx="3804575" cy="878683"/>
        </a:xfrm>
        <a:prstGeom prst="chevron">
          <a:avLst/>
        </a:prstGeom>
        <a:solidFill>
          <a:srgbClr val="92C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Titre Niveau VI « Chargé de développement des Ressources Humaines »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latin typeface="Cambria" panose="02040503050406030204" pitchFamily="18" charset="0"/>
              <a:ea typeface="Cambria" panose="02040503050406030204" pitchFamily="18" charset="0"/>
            </a:rPr>
            <a:t>Code RNCP 34729</a:t>
          </a:r>
        </a:p>
      </dsp:txBody>
      <dsp:txXfrm>
        <a:off x="439342" y="335603"/>
        <a:ext cx="2925892" cy="878683"/>
      </dsp:txXfrm>
    </dsp:sp>
    <dsp:sp modelId="{24374E4F-8D6A-4AB1-9928-39A3968805B7}">
      <dsp:nvSpPr>
        <dsp:cNvPr id="0" name=""/>
        <dsp:cNvSpPr/>
      </dsp:nvSpPr>
      <dsp:spPr>
        <a:xfrm>
          <a:off x="3645519" y="566789"/>
          <a:ext cx="1040779" cy="416311"/>
        </a:xfrm>
        <a:prstGeom prst="chevron">
          <a:avLst/>
        </a:prstGeom>
        <a:solidFill>
          <a:schemeClr val="accent6">
            <a:lumMod val="40000"/>
            <a:lumOff val="60000"/>
            <a:alpha val="89804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Cambria" panose="02040503050406030204" pitchFamily="18" charset="0"/>
              <a:ea typeface="Cambria" panose="02040503050406030204" pitchFamily="18" charset="0"/>
            </a:rPr>
            <a:t>1 an</a:t>
          </a:r>
        </a:p>
      </dsp:txBody>
      <dsp:txXfrm>
        <a:off x="3853675" y="566789"/>
        <a:ext cx="624468" cy="4163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02/02/2023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747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02/02/2023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86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02/02/2023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197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02/02/2023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41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02/02/2023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267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02/02/2023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40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02/02/2023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64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02/02/2023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43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02/02/2023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88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02/02/2023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50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35F8A-E908-4EB5-BB3E-B89BCF295975}" type="datetimeFigureOut">
              <a:rPr lang="fr-FR" smtClean="0"/>
              <a:t>02/02/2023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63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35F8A-E908-4EB5-BB3E-B89BCF295975}" type="datetimeFigureOut">
              <a:rPr lang="fr-FR" smtClean="0"/>
              <a:t>02/02/2023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502F5-7E45-4B0C-88DC-869AACDA25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74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4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3.png"/><Relationship Id="rId4" Type="http://schemas.openxmlformats.org/officeDocument/2006/relationships/diagramData" Target="../diagrams/data1.xml"/><Relationship Id="rId9" Type="http://schemas.openxmlformats.org/officeDocument/2006/relationships/hyperlink" Target="mailto:refhand@dlsmetz.net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10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A42FCA1-6F6D-4A85-BE04-1CE2E8388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25891"/>
            <a:ext cx="6858000" cy="18010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6B37B83-F2DF-414B-A8A9-4E59189A80C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70" y="211842"/>
            <a:ext cx="1671930" cy="1065373"/>
          </a:xfrm>
          <a:prstGeom prst="rect">
            <a:avLst/>
          </a:prstGeom>
        </p:spPr>
      </p:pic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CBCB960C-D1A3-4051-A811-2D0C53F450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6971492"/>
              </p:ext>
            </p:extLst>
          </p:nvPr>
        </p:nvGraphicFramePr>
        <p:xfrm>
          <a:off x="1900531" y="76200"/>
          <a:ext cx="4686299" cy="1657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6" name="ZoneTexte 15">
            <a:extLst>
              <a:ext uri="{FF2B5EF4-FFF2-40B4-BE49-F238E27FC236}">
                <a16:creationId xmlns:a16="http://schemas.microsoft.com/office/drawing/2014/main" id="{D022AE0C-15B6-46BD-BFC8-1F48655C2709}"/>
              </a:ext>
            </a:extLst>
          </p:cNvPr>
          <p:cNvSpPr txBox="1"/>
          <p:nvPr/>
        </p:nvSpPr>
        <p:spPr>
          <a:xfrm>
            <a:off x="3407891" y="9097934"/>
            <a:ext cx="18407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Cambria" panose="02040503050406030204" pitchFamily="18" charset="0"/>
                <a:ea typeface="Cambria" panose="02040503050406030204" pitchFamily="18" charset="0"/>
              </a:rPr>
              <a:t>En partenariat avec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8A41915-3CA6-43FA-95E8-B5EAD757B4B3}"/>
              </a:ext>
            </a:extLst>
          </p:cNvPr>
          <p:cNvSpPr/>
          <p:nvPr/>
        </p:nvSpPr>
        <p:spPr>
          <a:xfrm>
            <a:off x="410652" y="1893585"/>
            <a:ext cx="2676526" cy="322714"/>
          </a:xfrm>
          <a:prstGeom prst="rect">
            <a:avLst/>
          </a:prstGeom>
          <a:solidFill>
            <a:srgbClr val="92C0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Objectifs pédagogiques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37601FE7-2689-4257-88A2-46EC1A5945BF}"/>
              </a:ext>
            </a:extLst>
          </p:cNvPr>
          <p:cNvSpPr txBox="1"/>
          <p:nvPr/>
        </p:nvSpPr>
        <p:spPr>
          <a:xfrm>
            <a:off x="221052" y="2216299"/>
            <a:ext cx="30035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Préparer et former des personnes capables  d’optimiser la gestion administrative des collaborateurs en tenant compte de la transformation digitale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Répondre aux besoins croissants des entreprises d’avoir des spécialistes RH qui recrutent et fidélisent les jeunes talents et offrent un environnement de travail stimulant et évolutif.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Prendre en charge les collaborateurs tout au long de leur parcours en entreprise (paie , évolution professionnelle…)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962D2878-5144-4C76-8BD0-A2917605FC15}"/>
              </a:ext>
            </a:extLst>
          </p:cNvPr>
          <p:cNvSpPr txBox="1"/>
          <p:nvPr/>
        </p:nvSpPr>
        <p:spPr>
          <a:xfrm>
            <a:off x="3687679" y="3084362"/>
            <a:ext cx="29492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Accessibilité aux personnes en situation de handicap</a:t>
            </a:r>
          </a:p>
          <a:p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        Coordonnée Référent Handicap: </a:t>
            </a:r>
          </a:p>
          <a:p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        </a:t>
            </a: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  <a:hlinkClick r:id="rId9"/>
              </a:rPr>
              <a:t>refhand@dlsmetz.net</a:t>
            </a: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Titulaire d’un bac+2 toute spécialité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Titulaire Titre Niveau V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A30C0E7D-2616-4C23-8270-76FA59DFDF25}"/>
              </a:ext>
            </a:extLst>
          </p:cNvPr>
          <p:cNvSpPr txBox="1"/>
          <p:nvPr/>
        </p:nvSpPr>
        <p:spPr>
          <a:xfrm>
            <a:off x="333082" y="5398560"/>
            <a:ext cx="2994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Projet d’équipe en mode collaboratif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Jeux de rôle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Dossier collectif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Rapport et débriefing oral individuel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Cours magistraux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941D5DE-DD3F-47F7-B703-64C3C2AFEA83}"/>
              </a:ext>
            </a:extLst>
          </p:cNvPr>
          <p:cNvSpPr/>
          <p:nvPr/>
        </p:nvSpPr>
        <p:spPr>
          <a:xfrm>
            <a:off x="3737797" y="2731426"/>
            <a:ext cx="2605259" cy="235806"/>
          </a:xfrm>
          <a:prstGeom prst="rect">
            <a:avLst/>
          </a:prstGeom>
          <a:solidFill>
            <a:srgbClr val="92C0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Public et Pré requis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7F85A29-690D-4BD9-BAF1-A79D6BC57334}"/>
              </a:ext>
            </a:extLst>
          </p:cNvPr>
          <p:cNvSpPr/>
          <p:nvPr/>
        </p:nvSpPr>
        <p:spPr>
          <a:xfrm>
            <a:off x="443677" y="4961387"/>
            <a:ext cx="2676526" cy="398308"/>
          </a:xfrm>
          <a:prstGeom prst="rect">
            <a:avLst/>
          </a:prstGeom>
          <a:solidFill>
            <a:srgbClr val="92C0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Moyens pédagogiques, techniques et d'encadrement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6FB0154-FB45-4F82-BA4F-A428198E3E1A}"/>
              </a:ext>
            </a:extLst>
          </p:cNvPr>
          <p:cNvSpPr/>
          <p:nvPr/>
        </p:nvSpPr>
        <p:spPr>
          <a:xfrm>
            <a:off x="3737798" y="4597496"/>
            <a:ext cx="2605259" cy="398308"/>
          </a:xfrm>
          <a:prstGeom prst="rect">
            <a:avLst/>
          </a:prstGeom>
          <a:solidFill>
            <a:srgbClr val="92C0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Suivi et évaluation </a:t>
            </a:r>
          </a:p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des résultats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D8B926E5-6C1C-4540-9B22-A50F9C470E1A}"/>
              </a:ext>
            </a:extLst>
          </p:cNvPr>
          <p:cNvSpPr txBox="1"/>
          <p:nvPr/>
        </p:nvSpPr>
        <p:spPr>
          <a:xfrm>
            <a:off x="3687679" y="5207399"/>
            <a:ext cx="30208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Évaluations (écrites et/ou orales) par bloc de compétences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Restitution de </a:t>
            </a:r>
            <a:r>
              <a:rPr lang="fr-FR" sz="1200">
                <a:latin typeface="Cambria" panose="02040503050406030204" pitchFamily="18" charset="0"/>
                <a:ea typeface="Cambria" panose="02040503050406030204" pitchFamily="18" charset="0"/>
              </a:rPr>
              <a:t>dossier individuel </a:t>
            </a: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et /ou en groupe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Grand Oral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Évaluation qualitative globale en fin de formation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F32970-6AAE-4B7E-93AB-7DAC0D0507C4}"/>
              </a:ext>
            </a:extLst>
          </p:cNvPr>
          <p:cNvSpPr/>
          <p:nvPr/>
        </p:nvSpPr>
        <p:spPr>
          <a:xfrm>
            <a:off x="419531" y="6675532"/>
            <a:ext cx="2676526" cy="398308"/>
          </a:xfrm>
          <a:prstGeom prst="rect">
            <a:avLst/>
          </a:prstGeom>
          <a:solidFill>
            <a:srgbClr val="92C0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Durée et prise en charge</a:t>
            </a:r>
          </a:p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 de la formation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06A9717E-2819-4617-9CD9-B0895A8B7015}"/>
              </a:ext>
            </a:extLst>
          </p:cNvPr>
          <p:cNvSpPr txBox="1"/>
          <p:nvPr/>
        </p:nvSpPr>
        <p:spPr>
          <a:xfrm>
            <a:off x="184678" y="7288474"/>
            <a:ext cx="30659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1 à 2 semaine par mois en fonction des examens de Bloc de compétences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De septembre 2023 à juillet 2024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Prise en charge par les OPCO (Contrat d’apprentissage)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Un total de 595 h de formation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D0FC06E-AEE4-4D7C-BFEC-C71B0BB0AA2F}"/>
              </a:ext>
            </a:extLst>
          </p:cNvPr>
          <p:cNvSpPr/>
          <p:nvPr/>
        </p:nvSpPr>
        <p:spPr>
          <a:xfrm>
            <a:off x="3737800" y="6988655"/>
            <a:ext cx="2605259" cy="398308"/>
          </a:xfrm>
          <a:prstGeom prst="rect">
            <a:avLst/>
          </a:prstGeom>
          <a:solidFill>
            <a:srgbClr val="92C0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Modalités de recrutement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71A49409-6845-4D71-8A36-E97084799AE0}"/>
              </a:ext>
            </a:extLst>
          </p:cNvPr>
          <p:cNvSpPr txBox="1"/>
          <p:nvPr/>
        </p:nvSpPr>
        <p:spPr>
          <a:xfrm>
            <a:off x="3687679" y="7524403"/>
            <a:ext cx="30208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Candidature de janvier à septembre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Dossier de candidature qui détaille le projet professionnel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Entretien de motivation et d’admissibilité (réponse d’admissibilité sous 48h)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E15410C0-3692-4743-9768-A66ECB9EE5C8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600" y="8740837"/>
            <a:ext cx="997576" cy="896373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FB42F1C1-A43F-4DC2-AD22-0E5AD328CC8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8112" y="9059111"/>
            <a:ext cx="1299397" cy="41409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D902B6FD-9CC3-4F76-8AB3-98AD67E47009}"/>
              </a:ext>
            </a:extLst>
          </p:cNvPr>
          <p:cNvSpPr txBox="1"/>
          <p:nvPr/>
        </p:nvSpPr>
        <p:spPr>
          <a:xfrm>
            <a:off x="184678" y="9312442"/>
            <a:ext cx="17158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Cambria" panose="02040503050406030204" pitchFamily="18" charset="0"/>
                <a:ea typeface="Cambria" panose="02040503050406030204" pitchFamily="18" charset="0"/>
              </a:rPr>
              <a:t>Code diplôme 26X31541</a:t>
            </a:r>
          </a:p>
        </p:txBody>
      </p:sp>
    </p:spTree>
    <p:extLst>
      <p:ext uri="{BB962C8B-B14F-4D97-AF65-F5344CB8AC3E}">
        <p14:creationId xmlns:p14="http://schemas.microsoft.com/office/powerpoint/2010/main" val="3951268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A42FCA1-6F6D-4A85-BE04-1CE2E8388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25891"/>
            <a:ext cx="6858000" cy="18010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6B37B83-F2DF-414B-A8A9-4E59189A80C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70" y="211842"/>
            <a:ext cx="1671930" cy="1065373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094F632D-C96C-43D0-8615-C485B0ECAA9E}"/>
              </a:ext>
            </a:extLst>
          </p:cNvPr>
          <p:cNvSpPr/>
          <p:nvPr/>
        </p:nvSpPr>
        <p:spPr>
          <a:xfrm>
            <a:off x="351412" y="1539530"/>
            <a:ext cx="6235418" cy="408656"/>
          </a:xfrm>
          <a:prstGeom prst="rect">
            <a:avLst/>
          </a:prstGeom>
          <a:solidFill>
            <a:srgbClr val="92C0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mbria" panose="02040503050406030204" pitchFamily="18" charset="0"/>
                <a:ea typeface="Cambria" panose="02040503050406030204" pitchFamily="18" charset="0"/>
              </a:rPr>
              <a:t>PROGRAMME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1A8442-0B36-4353-ABB4-858614F19815}"/>
              </a:ext>
            </a:extLst>
          </p:cNvPr>
          <p:cNvSpPr/>
          <p:nvPr/>
        </p:nvSpPr>
        <p:spPr>
          <a:xfrm>
            <a:off x="866726" y="2338040"/>
            <a:ext cx="5018105" cy="5970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fr-FR" sz="1200" b="1" u="sng" dirty="0">
                <a:solidFill>
                  <a:srgbClr val="72941C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Bloc 1 : Sécuriser juridiquement un processus RH et impliquer les parties prenantes dans la démarche d’amélioration continue de la fonction</a:t>
            </a:r>
          </a:p>
          <a:p>
            <a:pPr marL="228600" indent="-2286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Garantir l’application de la législation sociale dans une organisation</a:t>
            </a:r>
          </a:p>
          <a:p>
            <a:pPr marL="228600" indent="-2286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Mettre en œuvre une politique d’amélioration continue des processus RH</a:t>
            </a:r>
          </a:p>
          <a:p>
            <a:pPr marL="228600" indent="-2286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Digitaliser un processus RH et piloter un SIRH</a:t>
            </a:r>
          </a:p>
          <a:p>
            <a:pPr marL="228600" indent="-2286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latin typeface="Cambria" panose="02040503050406030204" pitchFamily="18" charset="0"/>
                <a:ea typeface="Cambria" panose="02040503050406030204" pitchFamily="18" charset="0"/>
              </a:rPr>
              <a:t>Administrer la paie et exploiter un ERP</a:t>
            </a: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fr-FR" sz="1200" b="1" u="sng" dirty="0">
                <a:solidFill>
                  <a:srgbClr val="72941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Bloc 2 : Contribuer à bâtir des politiques RH efficaces et innovantes.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Gérer un processus de recrutement, participer à une politique de talent acquisition 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Optimiser une GPEC et accompagner des talents 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Animer une démarche qualité de vie au travail (QVT) 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Favoriser le dialogue social dans une organisation </a:t>
            </a:r>
          </a:p>
          <a:p>
            <a:pPr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fr-FR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b="1" u="sng" dirty="0">
                <a:solidFill>
                  <a:srgbClr val="72941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Bloc 3 : Manager un projet RH, accompagner la transformation digitale, utiliser et déployer des compétences transversales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Conduire un projet RH innovant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Accompagner l’impact de la transformation digitale sur les emplois et les compétences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S’approprier des outils et des méthodologies de recherche, d’analyse, de </a:t>
            </a:r>
            <a:r>
              <a:rPr lang="fr-FR" sz="1200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reporting</a:t>
            </a:r>
            <a:r>
              <a:rPr lang="fr-FR" sz="1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et de communication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000000"/>
                </a:solidFill>
              </a:rPr>
              <a:t>Développer des compétences comportementales (soft </a:t>
            </a:r>
            <a:r>
              <a:rPr lang="fr-FR" sz="1200" dirty="0" err="1">
                <a:solidFill>
                  <a:srgbClr val="000000"/>
                </a:solidFill>
              </a:rPr>
              <a:t>skills</a:t>
            </a:r>
            <a:r>
              <a:rPr lang="fr-FR" sz="1200" dirty="0">
                <a:solidFill>
                  <a:srgbClr val="000000"/>
                </a:solidFill>
              </a:rPr>
              <a:t>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2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fr-FR" sz="105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426AEBB-5DFD-497A-847E-3DB5A1F6D5BA}"/>
              </a:ext>
            </a:extLst>
          </p:cNvPr>
          <p:cNvSpPr txBox="1"/>
          <p:nvPr/>
        </p:nvSpPr>
        <p:spPr>
          <a:xfrm>
            <a:off x="3323317" y="9319316"/>
            <a:ext cx="18407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Cambria" panose="02040503050406030204" pitchFamily="18" charset="0"/>
                <a:ea typeface="Cambria" panose="02040503050406030204" pitchFamily="18" charset="0"/>
              </a:rPr>
              <a:t>En partenariat avec 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2FF86A67-1D84-46E0-9085-B57DFBA115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043" y="9311797"/>
            <a:ext cx="1299397" cy="414094"/>
          </a:xfrm>
          <a:prstGeom prst="rect">
            <a:avLst/>
          </a:prstGeom>
        </p:spPr>
      </p:pic>
      <p:graphicFrame>
        <p:nvGraphicFramePr>
          <p:cNvPr id="15" name="Diagramme 14">
            <a:extLst>
              <a:ext uri="{FF2B5EF4-FFF2-40B4-BE49-F238E27FC236}">
                <a16:creationId xmlns:a16="http://schemas.microsoft.com/office/drawing/2014/main" id="{C38EDDDE-1CCB-4126-ADDA-DC5631405E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2637473"/>
              </p:ext>
            </p:extLst>
          </p:nvPr>
        </p:nvGraphicFramePr>
        <p:xfrm>
          <a:off x="1900531" y="76200"/>
          <a:ext cx="4686299" cy="1657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" name="Image 1">
            <a:extLst>
              <a:ext uri="{FF2B5EF4-FFF2-40B4-BE49-F238E27FC236}">
                <a16:creationId xmlns:a16="http://schemas.microsoft.com/office/drawing/2014/main" id="{A6E0F46E-7D3B-4DD1-ADFB-C67337029A1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7976934"/>
            <a:ext cx="6858000" cy="1243584"/>
          </a:xfrm>
          <a:prstGeom prst="rect">
            <a:avLst/>
          </a:prstGeom>
        </p:spPr>
      </p:pic>
      <p:sp>
        <p:nvSpPr>
          <p:cNvPr id="14" name="ZoneTexte 34">
            <a:extLst>
              <a:ext uri="{FF2B5EF4-FFF2-40B4-BE49-F238E27FC236}">
                <a16:creationId xmlns:a16="http://schemas.microsoft.com/office/drawing/2014/main" id="{E1D84064-84B9-45E3-B552-3C7B6471C8EA}"/>
              </a:ext>
            </a:extLst>
          </p:cNvPr>
          <p:cNvSpPr txBox="1"/>
          <p:nvPr/>
        </p:nvSpPr>
        <p:spPr>
          <a:xfrm>
            <a:off x="117334" y="9445660"/>
            <a:ext cx="1576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610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218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2828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0437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8046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5655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3264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0873" algn="l" defTabSz="1015218" rtl="0" eaLnBrk="1" latinLnBrk="0" hangingPunct="1"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>
                <a:latin typeface="Cambria" panose="02040503050406030204" pitchFamily="18" charset="0"/>
                <a:ea typeface="Cambria" panose="02040503050406030204" pitchFamily="18" charset="0"/>
              </a:rPr>
              <a:t>MAJ_Février23_I</a:t>
            </a:r>
          </a:p>
        </p:txBody>
      </p:sp>
    </p:spTree>
    <p:extLst>
      <p:ext uri="{BB962C8B-B14F-4D97-AF65-F5344CB8AC3E}">
        <p14:creationId xmlns:p14="http://schemas.microsoft.com/office/powerpoint/2010/main" val="24252059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987</TotalTime>
  <Words>448</Words>
  <Application>Microsoft Office PowerPoint</Application>
  <PresentationFormat>Format A4 (210 x 297 mm)</PresentationFormat>
  <Paragraphs>60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Times New Roman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Léa LEVEQUE</dc:creator>
  <cp:lastModifiedBy>Aude DENYS</cp:lastModifiedBy>
  <cp:revision>49</cp:revision>
  <cp:lastPrinted>2022-06-13T14:49:00Z</cp:lastPrinted>
  <dcterms:created xsi:type="dcterms:W3CDTF">2021-01-29T08:17:44Z</dcterms:created>
  <dcterms:modified xsi:type="dcterms:W3CDTF">2023-02-02T12:43:56Z</dcterms:modified>
</cp:coreProperties>
</file>