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6858000" cy="9906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8BC4"/>
    <a:srgbClr val="AABFDE"/>
    <a:srgbClr val="8AB8E2"/>
    <a:srgbClr val="5B9BD5"/>
    <a:srgbClr val="AFCE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312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832CC6C-8EC6-490A-B2D5-86D8CA635770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5D11D776-FD56-4B9E-B48C-B81C41636116}">
      <dgm:prSet phldrT="[Texte]" custT="1"/>
      <dgm:spPr>
        <a:solidFill>
          <a:srgbClr val="668BC4"/>
        </a:solidFill>
      </dgm:spPr>
      <dgm:t>
        <a:bodyPr/>
        <a:lstStyle/>
        <a:p>
          <a:r>
            <a:rPr lang="fr-FR" sz="1600" b="1" dirty="0">
              <a:latin typeface="Cambria" panose="02040503050406030204" pitchFamily="18" charset="0"/>
              <a:ea typeface="Cambria" panose="02040503050406030204" pitchFamily="18" charset="0"/>
            </a:rPr>
            <a:t>BTS Management Commercial Opérationnel</a:t>
          </a:r>
        </a:p>
        <a:p>
          <a:r>
            <a:rPr lang="fr-FR" sz="900" b="1" dirty="0">
              <a:latin typeface="Cambria" panose="02040503050406030204" pitchFamily="18" charset="0"/>
              <a:ea typeface="Cambria" panose="02040503050406030204" pitchFamily="18" charset="0"/>
            </a:rPr>
            <a:t>Code RNCP 34031</a:t>
          </a:r>
        </a:p>
      </dgm:t>
    </dgm:pt>
    <dgm:pt modelId="{1600C51F-2CFD-47AC-8378-F987A206C86C}" type="parTrans" cxnId="{A0F991EE-19A6-4112-98AB-70764D9A36D1}">
      <dgm:prSet/>
      <dgm:spPr/>
      <dgm:t>
        <a:bodyPr/>
        <a:lstStyle/>
        <a:p>
          <a:endParaRPr lang="fr-FR"/>
        </a:p>
      </dgm:t>
    </dgm:pt>
    <dgm:pt modelId="{40A065A4-F69E-4370-AABF-E99D2A29A897}" type="sibTrans" cxnId="{A0F991EE-19A6-4112-98AB-70764D9A36D1}">
      <dgm:prSet/>
      <dgm:spPr/>
      <dgm:t>
        <a:bodyPr/>
        <a:lstStyle/>
        <a:p>
          <a:endParaRPr lang="fr-FR"/>
        </a:p>
      </dgm:t>
    </dgm:pt>
    <dgm:pt modelId="{9797FC85-F792-401C-85A1-6AA32224CB19}">
      <dgm:prSet phldrT="[Texte]" custT="1"/>
      <dgm:spPr>
        <a:solidFill>
          <a:srgbClr val="AABFDE">
            <a:alpha val="89804"/>
          </a:srgbClr>
        </a:solidFill>
      </dgm:spPr>
      <dgm:t>
        <a:bodyPr/>
        <a:lstStyle/>
        <a:p>
          <a:r>
            <a:rPr lang="fr-FR" sz="2000" dirty="0">
              <a:latin typeface="Cambria" panose="02040503050406030204" pitchFamily="18" charset="0"/>
              <a:ea typeface="Cambria" panose="02040503050406030204" pitchFamily="18" charset="0"/>
            </a:rPr>
            <a:t>2 ans</a:t>
          </a:r>
        </a:p>
      </dgm:t>
    </dgm:pt>
    <dgm:pt modelId="{4EE63466-365F-4D43-A57B-4A3A689E1A44}" type="parTrans" cxnId="{BA9378E8-7D9E-41C2-A91D-E6C7961275EB}">
      <dgm:prSet/>
      <dgm:spPr/>
      <dgm:t>
        <a:bodyPr/>
        <a:lstStyle/>
        <a:p>
          <a:endParaRPr lang="fr-FR"/>
        </a:p>
      </dgm:t>
    </dgm:pt>
    <dgm:pt modelId="{286B5D9F-CDE8-4760-84AA-046D1BC55D57}" type="sibTrans" cxnId="{BA9378E8-7D9E-41C2-A91D-E6C7961275EB}">
      <dgm:prSet/>
      <dgm:spPr/>
      <dgm:t>
        <a:bodyPr/>
        <a:lstStyle/>
        <a:p>
          <a:endParaRPr lang="fr-FR"/>
        </a:p>
      </dgm:t>
    </dgm:pt>
    <dgm:pt modelId="{F116172B-FAE9-4453-9B5A-57C0C6CF63CF}" type="pres">
      <dgm:prSet presAssocID="{F832CC6C-8EC6-490A-B2D5-86D8CA635770}" presName="Name0" presStyleCnt="0">
        <dgm:presLayoutVars>
          <dgm:chPref val="3"/>
          <dgm:dir/>
          <dgm:animLvl val="lvl"/>
          <dgm:resizeHandles/>
        </dgm:presLayoutVars>
      </dgm:prSet>
      <dgm:spPr/>
    </dgm:pt>
    <dgm:pt modelId="{A7058853-B8DC-4C37-A069-741141AEA385}" type="pres">
      <dgm:prSet presAssocID="{5D11D776-FD56-4B9E-B48C-B81C41636116}" presName="horFlow" presStyleCnt="0"/>
      <dgm:spPr/>
    </dgm:pt>
    <dgm:pt modelId="{F6CF0210-00C7-403F-A26E-08B401757B85}" type="pres">
      <dgm:prSet presAssocID="{5D11D776-FD56-4B9E-B48C-B81C41636116}" presName="bigChev" presStyleLbl="node1" presStyleIdx="0" presStyleCnt="1" custScaleX="303407" custScaleY="175183" custLinFactNeighborX="-1214" custLinFactNeighborY="-10712"/>
      <dgm:spPr/>
    </dgm:pt>
    <dgm:pt modelId="{4A259B6B-8B28-4809-8FF0-9E0C82B2DAA0}" type="pres">
      <dgm:prSet presAssocID="{4EE63466-365F-4D43-A57B-4A3A689E1A44}" presName="parTrans" presStyleCnt="0"/>
      <dgm:spPr/>
    </dgm:pt>
    <dgm:pt modelId="{24374E4F-8D6A-4AB1-9928-39A3968805B7}" type="pres">
      <dgm:prSet presAssocID="{9797FC85-F792-401C-85A1-6AA32224CB19}" presName="node" presStyleLbl="alignAccFollowNode1" presStyleIdx="0" presStyleCnt="1" custLinFactNeighborX="1215" custLinFactNeighborY="-12906">
        <dgm:presLayoutVars>
          <dgm:bulletEnabled val="1"/>
        </dgm:presLayoutVars>
      </dgm:prSet>
      <dgm:spPr/>
    </dgm:pt>
  </dgm:ptLst>
  <dgm:cxnLst>
    <dgm:cxn modelId="{888AF164-A5F0-4A97-8CF4-1B35C6E9D6C4}" type="presOf" srcId="{F832CC6C-8EC6-490A-B2D5-86D8CA635770}" destId="{F116172B-FAE9-4453-9B5A-57C0C6CF63CF}" srcOrd="0" destOrd="0" presId="urn:microsoft.com/office/officeart/2005/8/layout/lProcess3"/>
    <dgm:cxn modelId="{D0211FA2-8B81-48AF-A3E7-FBA9B1F5303E}" type="presOf" srcId="{5D11D776-FD56-4B9E-B48C-B81C41636116}" destId="{F6CF0210-00C7-403F-A26E-08B401757B85}" srcOrd="0" destOrd="0" presId="urn:microsoft.com/office/officeart/2005/8/layout/lProcess3"/>
    <dgm:cxn modelId="{BA9378E8-7D9E-41C2-A91D-E6C7961275EB}" srcId="{5D11D776-FD56-4B9E-B48C-B81C41636116}" destId="{9797FC85-F792-401C-85A1-6AA32224CB19}" srcOrd="0" destOrd="0" parTransId="{4EE63466-365F-4D43-A57B-4A3A689E1A44}" sibTransId="{286B5D9F-CDE8-4760-84AA-046D1BC55D57}"/>
    <dgm:cxn modelId="{A0F991EE-19A6-4112-98AB-70764D9A36D1}" srcId="{F832CC6C-8EC6-490A-B2D5-86D8CA635770}" destId="{5D11D776-FD56-4B9E-B48C-B81C41636116}" srcOrd="0" destOrd="0" parTransId="{1600C51F-2CFD-47AC-8378-F987A206C86C}" sibTransId="{40A065A4-F69E-4370-AABF-E99D2A29A897}"/>
    <dgm:cxn modelId="{686A90FE-4644-4D04-AFC2-867AB7C7C1BD}" type="presOf" srcId="{9797FC85-F792-401C-85A1-6AA32224CB19}" destId="{24374E4F-8D6A-4AB1-9928-39A3968805B7}" srcOrd="0" destOrd="0" presId="urn:microsoft.com/office/officeart/2005/8/layout/lProcess3"/>
    <dgm:cxn modelId="{ADFD38C4-D85C-4050-BFD2-C105E0728BC9}" type="presParOf" srcId="{F116172B-FAE9-4453-9B5A-57C0C6CF63CF}" destId="{A7058853-B8DC-4C37-A069-741141AEA385}" srcOrd="0" destOrd="0" presId="urn:microsoft.com/office/officeart/2005/8/layout/lProcess3"/>
    <dgm:cxn modelId="{FAB25D8A-8E9C-4BBB-A51F-82C417B6AF8D}" type="presParOf" srcId="{A7058853-B8DC-4C37-A069-741141AEA385}" destId="{F6CF0210-00C7-403F-A26E-08B401757B85}" srcOrd="0" destOrd="0" presId="urn:microsoft.com/office/officeart/2005/8/layout/lProcess3"/>
    <dgm:cxn modelId="{74D7CDE0-B568-4A17-8A23-D23F6C9091B8}" type="presParOf" srcId="{A7058853-B8DC-4C37-A069-741141AEA385}" destId="{4A259B6B-8B28-4809-8FF0-9E0C82B2DAA0}" srcOrd="1" destOrd="0" presId="urn:microsoft.com/office/officeart/2005/8/layout/lProcess3"/>
    <dgm:cxn modelId="{89F7FD3E-85A9-4FC7-9B1D-8D5E88D71EFB}" type="presParOf" srcId="{A7058853-B8DC-4C37-A069-741141AEA385}" destId="{24374E4F-8D6A-4AB1-9928-39A3968805B7}" srcOrd="2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832CC6C-8EC6-490A-B2D5-86D8CA635770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5D11D776-FD56-4B9E-B48C-B81C41636116}">
      <dgm:prSet phldrT="[Texte]" custT="1"/>
      <dgm:spPr>
        <a:solidFill>
          <a:srgbClr val="668BC4"/>
        </a:solidFill>
        <a:ln>
          <a:noFill/>
        </a:ln>
      </dgm:spPr>
      <dgm:t>
        <a:bodyPr/>
        <a:lstStyle/>
        <a:p>
          <a:r>
            <a:rPr lang="fr-FR" sz="1600" b="1" dirty="0">
              <a:latin typeface="Cambria" panose="02040503050406030204" pitchFamily="18" charset="0"/>
              <a:ea typeface="Cambria" panose="02040503050406030204" pitchFamily="18" charset="0"/>
            </a:rPr>
            <a:t>BTS Management Commercial Opérationnel</a:t>
          </a:r>
        </a:p>
        <a:p>
          <a:r>
            <a:rPr lang="fr-FR" sz="900" b="1" dirty="0">
              <a:latin typeface="Cambria" panose="02040503050406030204" pitchFamily="18" charset="0"/>
              <a:ea typeface="Cambria" panose="02040503050406030204" pitchFamily="18" charset="0"/>
            </a:rPr>
            <a:t>Code RNCP 34031</a:t>
          </a:r>
        </a:p>
      </dgm:t>
    </dgm:pt>
    <dgm:pt modelId="{1600C51F-2CFD-47AC-8378-F987A206C86C}" type="parTrans" cxnId="{A0F991EE-19A6-4112-98AB-70764D9A36D1}">
      <dgm:prSet/>
      <dgm:spPr/>
      <dgm:t>
        <a:bodyPr/>
        <a:lstStyle/>
        <a:p>
          <a:endParaRPr lang="fr-FR"/>
        </a:p>
      </dgm:t>
    </dgm:pt>
    <dgm:pt modelId="{40A065A4-F69E-4370-AABF-E99D2A29A897}" type="sibTrans" cxnId="{A0F991EE-19A6-4112-98AB-70764D9A36D1}">
      <dgm:prSet/>
      <dgm:spPr/>
      <dgm:t>
        <a:bodyPr/>
        <a:lstStyle/>
        <a:p>
          <a:endParaRPr lang="fr-FR"/>
        </a:p>
      </dgm:t>
    </dgm:pt>
    <dgm:pt modelId="{9797FC85-F792-401C-85A1-6AA32224CB19}">
      <dgm:prSet phldrT="[Texte]" custT="1"/>
      <dgm:spPr>
        <a:solidFill>
          <a:srgbClr val="AABFDE">
            <a:alpha val="89804"/>
          </a:srgbClr>
        </a:solidFill>
        <a:ln>
          <a:noFill/>
        </a:ln>
      </dgm:spPr>
      <dgm:t>
        <a:bodyPr/>
        <a:lstStyle/>
        <a:p>
          <a:r>
            <a:rPr lang="fr-FR" sz="2000" dirty="0">
              <a:latin typeface="Cambria" panose="02040503050406030204" pitchFamily="18" charset="0"/>
              <a:ea typeface="Cambria" panose="02040503050406030204" pitchFamily="18" charset="0"/>
            </a:rPr>
            <a:t>2 ans</a:t>
          </a:r>
        </a:p>
      </dgm:t>
    </dgm:pt>
    <dgm:pt modelId="{4EE63466-365F-4D43-A57B-4A3A689E1A44}" type="parTrans" cxnId="{BA9378E8-7D9E-41C2-A91D-E6C7961275EB}">
      <dgm:prSet/>
      <dgm:spPr/>
      <dgm:t>
        <a:bodyPr/>
        <a:lstStyle/>
        <a:p>
          <a:endParaRPr lang="fr-FR"/>
        </a:p>
      </dgm:t>
    </dgm:pt>
    <dgm:pt modelId="{286B5D9F-CDE8-4760-84AA-046D1BC55D57}" type="sibTrans" cxnId="{BA9378E8-7D9E-41C2-A91D-E6C7961275EB}">
      <dgm:prSet/>
      <dgm:spPr/>
      <dgm:t>
        <a:bodyPr/>
        <a:lstStyle/>
        <a:p>
          <a:endParaRPr lang="fr-FR"/>
        </a:p>
      </dgm:t>
    </dgm:pt>
    <dgm:pt modelId="{F116172B-FAE9-4453-9B5A-57C0C6CF63CF}" type="pres">
      <dgm:prSet presAssocID="{F832CC6C-8EC6-490A-B2D5-86D8CA635770}" presName="Name0" presStyleCnt="0">
        <dgm:presLayoutVars>
          <dgm:chPref val="3"/>
          <dgm:dir/>
          <dgm:animLvl val="lvl"/>
          <dgm:resizeHandles/>
        </dgm:presLayoutVars>
      </dgm:prSet>
      <dgm:spPr/>
    </dgm:pt>
    <dgm:pt modelId="{A7058853-B8DC-4C37-A069-741141AEA385}" type="pres">
      <dgm:prSet presAssocID="{5D11D776-FD56-4B9E-B48C-B81C41636116}" presName="horFlow" presStyleCnt="0"/>
      <dgm:spPr/>
    </dgm:pt>
    <dgm:pt modelId="{F6CF0210-00C7-403F-A26E-08B401757B85}" type="pres">
      <dgm:prSet presAssocID="{5D11D776-FD56-4B9E-B48C-B81C41636116}" presName="bigChev" presStyleLbl="node1" presStyleIdx="0" presStyleCnt="1" custScaleX="303407" custScaleY="175183" custLinFactNeighborX="-1214" custLinFactNeighborY="-10712"/>
      <dgm:spPr/>
    </dgm:pt>
    <dgm:pt modelId="{4A259B6B-8B28-4809-8FF0-9E0C82B2DAA0}" type="pres">
      <dgm:prSet presAssocID="{4EE63466-365F-4D43-A57B-4A3A689E1A44}" presName="parTrans" presStyleCnt="0"/>
      <dgm:spPr/>
    </dgm:pt>
    <dgm:pt modelId="{24374E4F-8D6A-4AB1-9928-39A3968805B7}" type="pres">
      <dgm:prSet presAssocID="{9797FC85-F792-401C-85A1-6AA32224CB19}" presName="node" presStyleLbl="alignAccFollowNode1" presStyleIdx="0" presStyleCnt="1" custLinFactNeighborX="1215" custLinFactNeighborY="-12906">
        <dgm:presLayoutVars>
          <dgm:bulletEnabled val="1"/>
        </dgm:presLayoutVars>
      </dgm:prSet>
      <dgm:spPr/>
    </dgm:pt>
  </dgm:ptLst>
  <dgm:cxnLst>
    <dgm:cxn modelId="{888AF164-A5F0-4A97-8CF4-1B35C6E9D6C4}" type="presOf" srcId="{F832CC6C-8EC6-490A-B2D5-86D8CA635770}" destId="{F116172B-FAE9-4453-9B5A-57C0C6CF63CF}" srcOrd="0" destOrd="0" presId="urn:microsoft.com/office/officeart/2005/8/layout/lProcess3"/>
    <dgm:cxn modelId="{D0211FA2-8B81-48AF-A3E7-FBA9B1F5303E}" type="presOf" srcId="{5D11D776-FD56-4B9E-B48C-B81C41636116}" destId="{F6CF0210-00C7-403F-A26E-08B401757B85}" srcOrd="0" destOrd="0" presId="urn:microsoft.com/office/officeart/2005/8/layout/lProcess3"/>
    <dgm:cxn modelId="{BA9378E8-7D9E-41C2-A91D-E6C7961275EB}" srcId="{5D11D776-FD56-4B9E-B48C-B81C41636116}" destId="{9797FC85-F792-401C-85A1-6AA32224CB19}" srcOrd="0" destOrd="0" parTransId="{4EE63466-365F-4D43-A57B-4A3A689E1A44}" sibTransId="{286B5D9F-CDE8-4760-84AA-046D1BC55D57}"/>
    <dgm:cxn modelId="{A0F991EE-19A6-4112-98AB-70764D9A36D1}" srcId="{F832CC6C-8EC6-490A-B2D5-86D8CA635770}" destId="{5D11D776-FD56-4B9E-B48C-B81C41636116}" srcOrd="0" destOrd="0" parTransId="{1600C51F-2CFD-47AC-8378-F987A206C86C}" sibTransId="{40A065A4-F69E-4370-AABF-E99D2A29A897}"/>
    <dgm:cxn modelId="{686A90FE-4644-4D04-AFC2-867AB7C7C1BD}" type="presOf" srcId="{9797FC85-F792-401C-85A1-6AA32224CB19}" destId="{24374E4F-8D6A-4AB1-9928-39A3968805B7}" srcOrd="0" destOrd="0" presId="urn:microsoft.com/office/officeart/2005/8/layout/lProcess3"/>
    <dgm:cxn modelId="{ADFD38C4-D85C-4050-BFD2-C105E0728BC9}" type="presParOf" srcId="{F116172B-FAE9-4453-9B5A-57C0C6CF63CF}" destId="{A7058853-B8DC-4C37-A069-741141AEA385}" srcOrd="0" destOrd="0" presId="urn:microsoft.com/office/officeart/2005/8/layout/lProcess3"/>
    <dgm:cxn modelId="{FAB25D8A-8E9C-4BBB-A51F-82C417B6AF8D}" type="presParOf" srcId="{A7058853-B8DC-4C37-A069-741141AEA385}" destId="{F6CF0210-00C7-403F-A26E-08B401757B85}" srcOrd="0" destOrd="0" presId="urn:microsoft.com/office/officeart/2005/8/layout/lProcess3"/>
    <dgm:cxn modelId="{74D7CDE0-B568-4A17-8A23-D23F6C9091B8}" type="presParOf" srcId="{A7058853-B8DC-4C37-A069-741141AEA385}" destId="{4A259B6B-8B28-4809-8FF0-9E0C82B2DAA0}" srcOrd="1" destOrd="0" presId="urn:microsoft.com/office/officeart/2005/8/layout/lProcess3"/>
    <dgm:cxn modelId="{89F7FD3E-85A9-4FC7-9B1D-8D5E88D71EFB}" type="presParOf" srcId="{A7058853-B8DC-4C37-A069-741141AEA385}" destId="{24374E4F-8D6A-4AB1-9928-39A3968805B7}" srcOrd="2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832CC6C-8EC6-490A-B2D5-86D8CA635770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5D11D776-FD56-4B9E-B48C-B81C41636116}">
      <dgm:prSet phldrT="[Texte]" custT="1"/>
      <dgm:spPr>
        <a:solidFill>
          <a:srgbClr val="668BC4"/>
        </a:solidFill>
        <a:ln>
          <a:noFill/>
        </a:ln>
      </dgm:spPr>
      <dgm:t>
        <a:bodyPr/>
        <a:lstStyle/>
        <a:p>
          <a:r>
            <a:rPr lang="fr-FR" sz="1600" b="1" dirty="0">
              <a:latin typeface="Cambria" panose="02040503050406030204" pitchFamily="18" charset="0"/>
              <a:ea typeface="Cambria" panose="02040503050406030204" pitchFamily="18" charset="0"/>
            </a:rPr>
            <a:t>BTS Management Commercial Opérationnel</a:t>
          </a:r>
        </a:p>
        <a:p>
          <a:r>
            <a:rPr lang="fr-FR" sz="900" b="1" dirty="0">
              <a:latin typeface="Cambria" panose="02040503050406030204" pitchFamily="18" charset="0"/>
              <a:ea typeface="Cambria" panose="02040503050406030204" pitchFamily="18" charset="0"/>
            </a:rPr>
            <a:t>Code RNCP 34031</a:t>
          </a:r>
        </a:p>
      </dgm:t>
    </dgm:pt>
    <dgm:pt modelId="{1600C51F-2CFD-47AC-8378-F987A206C86C}" type="parTrans" cxnId="{A0F991EE-19A6-4112-98AB-70764D9A36D1}">
      <dgm:prSet/>
      <dgm:spPr/>
      <dgm:t>
        <a:bodyPr/>
        <a:lstStyle/>
        <a:p>
          <a:endParaRPr lang="fr-FR"/>
        </a:p>
      </dgm:t>
    </dgm:pt>
    <dgm:pt modelId="{40A065A4-F69E-4370-AABF-E99D2A29A897}" type="sibTrans" cxnId="{A0F991EE-19A6-4112-98AB-70764D9A36D1}">
      <dgm:prSet/>
      <dgm:spPr/>
      <dgm:t>
        <a:bodyPr/>
        <a:lstStyle/>
        <a:p>
          <a:endParaRPr lang="fr-FR"/>
        </a:p>
      </dgm:t>
    </dgm:pt>
    <dgm:pt modelId="{9797FC85-F792-401C-85A1-6AA32224CB19}">
      <dgm:prSet phldrT="[Texte]" custT="1"/>
      <dgm:spPr>
        <a:solidFill>
          <a:srgbClr val="AABFDE">
            <a:alpha val="89804"/>
          </a:srgbClr>
        </a:solidFill>
        <a:ln>
          <a:noFill/>
        </a:ln>
      </dgm:spPr>
      <dgm:t>
        <a:bodyPr/>
        <a:lstStyle/>
        <a:p>
          <a:r>
            <a:rPr lang="fr-FR" sz="2000" dirty="0">
              <a:latin typeface="Cambria" panose="02040503050406030204" pitchFamily="18" charset="0"/>
              <a:ea typeface="Cambria" panose="02040503050406030204" pitchFamily="18" charset="0"/>
            </a:rPr>
            <a:t>2 ans</a:t>
          </a:r>
        </a:p>
      </dgm:t>
    </dgm:pt>
    <dgm:pt modelId="{4EE63466-365F-4D43-A57B-4A3A689E1A44}" type="parTrans" cxnId="{BA9378E8-7D9E-41C2-A91D-E6C7961275EB}">
      <dgm:prSet/>
      <dgm:spPr/>
      <dgm:t>
        <a:bodyPr/>
        <a:lstStyle/>
        <a:p>
          <a:endParaRPr lang="fr-FR"/>
        </a:p>
      </dgm:t>
    </dgm:pt>
    <dgm:pt modelId="{286B5D9F-CDE8-4760-84AA-046D1BC55D57}" type="sibTrans" cxnId="{BA9378E8-7D9E-41C2-A91D-E6C7961275EB}">
      <dgm:prSet/>
      <dgm:spPr/>
      <dgm:t>
        <a:bodyPr/>
        <a:lstStyle/>
        <a:p>
          <a:endParaRPr lang="fr-FR"/>
        </a:p>
      </dgm:t>
    </dgm:pt>
    <dgm:pt modelId="{F116172B-FAE9-4453-9B5A-57C0C6CF63CF}" type="pres">
      <dgm:prSet presAssocID="{F832CC6C-8EC6-490A-B2D5-86D8CA635770}" presName="Name0" presStyleCnt="0">
        <dgm:presLayoutVars>
          <dgm:chPref val="3"/>
          <dgm:dir/>
          <dgm:animLvl val="lvl"/>
          <dgm:resizeHandles/>
        </dgm:presLayoutVars>
      </dgm:prSet>
      <dgm:spPr/>
    </dgm:pt>
    <dgm:pt modelId="{A7058853-B8DC-4C37-A069-741141AEA385}" type="pres">
      <dgm:prSet presAssocID="{5D11D776-FD56-4B9E-B48C-B81C41636116}" presName="horFlow" presStyleCnt="0"/>
      <dgm:spPr/>
    </dgm:pt>
    <dgm:pt modelId="{F6CF0210-00C7-403F-A26E-08B401757B85}" type="pres">
      <dgm:prSet presAssocID="{5D11D776-FD56-4B9E-B48C-B81C41636116}" presName="bigChev" presStyleLbl="node1" presStyleIdx="0" presStyleCnt="1" custScaleX="303407" custScaleY="175183" custLinFactNeighborX="-1214" custLinFactNeighborY="-10712"/>
      <dgm:spPr/>
    </dgm:pt>
    <dgm:pt modelId="{4A259B6B-8B28-4809-8FF0-9E0C82B2DAA0}" type="pres">
      <dgm:prSet presAssocID="{4EE63466-365F-4D43-A57B-4A3A689E1A44}" presName="parTrans" presStyleCnt="0"/>
      <dgm:spPr/>
    </dgm:pt>
    <dgm:pt modelId="{24374E4F-8D6A-4AB1-9928-39A3968805B7}" type="pres">
      <dgm:prSet presAssocID="{9797FC85-F792-401C-85A1-6AA32224CB19}" presName="node" presStyleLbl="alignAccFollowNode1" presStyleIdx="0" presStyleCnt="1" custLinFactNeighborX="1215" custLinFactNeighborY="-12906">
        <dgm:presLayoutVars>
          <dgm:bulletEnabled val="1"/>
        </dgm:presLayoutVars>
      </dgm:prSet>
      <dgm:spPr/>
    </dgm:pt>
  </dgm:ptLst>
  <dgm:cxnLst>
    <dgm:cxn modelId="{888AF164-A5F0-4A97-8CF4-1B35C6E9D6C4}" type="presOf" srcId="{F832CC6C-8EC6-490A-B2D5-86D8CA635770}" destId="{F116172B-FAE9-4453-9B5A-57C0C6CF63CF}" srcOrd="0" destOrd="0" presId="urn:microsoft.com/office/officeart/2005/8/layout/lProcess3"/>
    <dgm:cxn modelId="{D0211FA2-8B81-48AF-A3E7-FBA9B1F5303E}" type="presOf" srcId="{5D11D776-FD56-4B9E-B48C-B81C41636116}" destId="{F6CF0210-00C7-403F-A26E-08B401757B85}" srcOrd="0" destOrd="0" presId="urn:microsoft.com/office/officeart/2005/8/layout/lProcess3"/>
    <dgm:cxn modelId="{BA9378E8-7D9E-41C2-A91D-E6C7961275EB}" srcId="{5D11D776-FD56-4B9E-B48C-B81C41636116}" destId="{9797FC85-F792-401C-85A1-6AA32224CB19}" srcOrd="0" destOrd="0" parTransId="{4EE63466-365F-4D43-A57B-4A3A689E1A44}" sibTransId="{286B5D9F-CDE8-4760-84AA-046D1BC55D57}"/>
    <dgm:cxn modelId="{A0F991EE-19A6-4112-98AB-70764D9A36D1}" srcId="{F832CC6C-8EC6-490A-B2D5-86D8CA635770}" destId="{5D11D776-FD56-4B9E-B48C-B81C41636116}" srcOrd="0" destOrd="0" parTransId="{1600C51F-2CFD-47AC-8378-F987A206C86C}" sibTransId="{40A065A4-F69E-4370-AABF-E99D2A29A897}"/>
    <dgm:cxn modelId="{686A90FE-4644-4D04-AFC2-867AB7C7C1BD}" type="presOf" srcId="{9797FC85-F792-401C-85A1-6AA32224CB19}" destId="{24374E4F-8D6A-4AB1-9928-39A3968805B7}" srcOrd="0" destOrd="0" presId="urn:microsoft.com/office/officeart/2005/8/layout/lProcess3"/>
    <dgm:cxn modelId="{ADFD38C4-D85C-4050-BFD2-C105E0728BC9}" type="presParOf" srcId="{F116172B-FAE9-4453-9B5A-57C0C6CF63CF}" destId="{A7058853-B8DC-4C37-A069-741141AEA385}" srcOrd="0" destOrd="0" presId="urn:microsoft.com/office/officeart/2005/8/layout/lProcess3"/>
    <dgm:cxn modelId="{FAB25D8A-8E9C-4BBB-A51F-82C417B6AF8D}" type="presParOf" srcId="{A7058853-B8DC-4C37-A069-741141AEA385}" destId="{F6CF0210-00C7-403F-A26E-08B401757B85}" srcOrd="0" destOrd="0" presId="urn:microsoft.com/office/officeart/2005/8/layout/lProcess3"/>
    <dgm:cxn modelId="{74D7CDE0-B568-4A17-8A23-D23F6C9091B8}" type="presParOf" srcId="{A7058853-B8DC-4C37-A069-741141AEA385}" destId="{4A259B6B-8B28-4809-8FF0-9E0C82B2DAA0}" srcOrd="1" destOrd="0" presId="urn:microsoft.com/office/officeart/2005/8/layout/lProcess3"/>
    <dgm:cxn modelId="{89F7FD3E-85A9-4FC7-9B1D-8D5E88D71EFB}" type="presParOf" srcId="{A7058853-B8DC-4C37-A069-741141AEA385}" destId="{24374E4F-8D6A-4AB1-9928-39A3968805B7}" srcOrd="2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832CC6C-8EC6-490A-B2D5-86D8CA635770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5D11D776-FD56-4B9E-B48C-B81C41636116}">
      <dgm:prSet phldrT="[Texte]" custT="1"/>
      <dgm:spPr>
        <a:solidFill>
          <a:srgbClr val="668BC4"/>
        </a:solidFill>
        <a:ln>
          <a:noFill/>
        </a:ln>
      </dgm:spPr>
      <dgm:t>
        <a:bodyPr/>
        <a:lstStyle/>
        <a:p>
          <a:r>
            <a:rPr lang="fr-FR" sz="1600" b="1" dirty="0">
              <a:latin typeface="Cambria" panose="02040503050406030204" pitchFamily="18" charset="0"/>
              <a:ea typeface="Cambria" panose="02040503050406030204" pitchFamily="18" charset="0"/>
            </a:rPr>
            <a:t>BTS Management Commercial Opérationnel</a:t>
          </a:r>
        </a:p>
        <a:p>
          <a:r>
            <a:rPr lang="fr-FR" sz="900" b="1" dirty="0">
              <a:latin typeface="Cambria" panose="02040503050406030204" pitchFamily="18" charset="0"/>
              <a:ea typeface="Cambria" panose="02040503050406030204" pitchFamily="18" charset="0"/>
            </a:rPr>
            <a:t>Code RNCP 34031</a:t>
          </a:r>
        </a:p>
      </dgm:t>
    </dgm:pt>
    <dgm:pt modelId="{1600C51F-2CFD-47AC-8378-F987A206C86C}" type="parTrans" cxnId="{A0F991EE-19A6-4112-98AB-70764D9A36D1}">
      <dgm:prSet/>
      <dgm:spPr/>
      <dgm:t>
        <a:bodyPr/>
        <a:lstStyle/>
        <a:p>
          <a:endParaRPr lang="fr-FR"/>
        </a:p>
      </dgm:t>
    </dgm:pt>
    <dgm:pt modelId="{40A065A4-F69E-4370-AABF-E99D2A29A897}" type="sibTrans" cxnId="{A0F991EE-19A6-4112-98AB-70764D9A36D1}">
      <dgm:prSet/>
      <dgm:spPr/>
      <dgm:t>
        <a:bodyPr/>
        <a:lstStyle/>
        <a:p>
          <a:endParaRPr lang="fr-FR"/>
        </a:p>
      </dgm:t>
    </dgm:pt>
    <dgm:pt modelId="{9797FC85-F792-401C-85A1-6AA32224CB19}">
      <dgm:prSet phldrT="[Texte]" custT="1"/>
      <dgm:spPr>
        <a:solidFill>
          <a:srgbClr val="AABFDE">
            <a:alpha val="89804"/>
          </a:srgbClr>
        </a:solidFill>
        <a:ln>
          <a:noFill/>
        </a:ln>
      </dgm:spPr>
      <dgm:t>
        <a:bodyPr/>
        <a:lstStyle/>
        <a:p>
          <a:r>
            <a:rPr lang="fr-FR" sz="2000" dirty="0">
              <a:latin typeface="Cambria" panose="02040503050406030204" pitchFamily="18" charset="0"/>
              <a:ea typeface="Cambria" panose="02040503050406030204" pitchFamily="18" charset="0"/>
            </a:rPr>
            <a:t>2 ans</a:t>
          </a:r>
        </a:p>
      </dgm:t>
    </dgm:pt>
    <dgm:pt modelId="{4EE63466-365F-4D43-A57B-4A3A689E1A44}" type="parTrans" cxnId="{BA9378E8-7D9E-41C2-A91D-E6C7961275EB}">
      <dgm:prSet/>
      <dgm:spPr/>
      <dgm:t>
        <a:bodyPr/>
        <a:lstStyle/>
        <a:p>
          <a:endParaRPr lang="fr-FR"/>
        </a:p>
      </dgm:t>
    </dgm:pt>
    <dgm:pt modelId="{286B5D9F-CDE8-4760-84AA-046D1BC55D57}" type="sibTrans" cxnId="{BA9378E8-7D9E-41C2-A91D-E6C7961275EB}">
      <dgm:prSet/>
      <dgm:spPr/>
      <dgm:t>
        <a:bodyPr/>
        <a:lstStyle/>
        <a:p>
          <a:endParaRPr lang="fr-FR"/>
        </a:p>
      </dgm:t>
    </dgm:pt>
    <dgm:pt modelId="{F116172B-FAE9-4453-9B5A-57C0C6CF63CF}" type="pres">
      <dgm:prSet presAssocID="{F832CC6C-8EC6-490A-B2D5-86D8CA635770}" presName="Name0" presStyleCnt="0">
        <dgm:presLayoutVars>
          <dgm:chPref val="3"/>
          <dgm:dir/>
          <dgm:animLvl val="lvl"/>
          <dgm:resizeHandles/>
        </dgm:presLayoutVars>
      </dgm:prSet>
      <dgm:spPr/>
    </dgm:pt>
    <dgm:pt modelId="{A7058853-B8DC-4C37-A069-741141AEA385}" type="pres">
      <dgm:prSet presAssocID="{5D11D776-FD56-4B9E-B48C-B81C41636116}" presName="horFlow" presStyleCnt="0"/>
      <dgm:spPr/>
    </dgm:pt>
    <dgm:pt modelId="{F6CF0210-00C7-403F-A26E-08B401757B85}" type="pres">
      <dgm:prSet presAssocID="{5D11D776-FD56-4B9E-B48C-B81C41636116}" presName="bigChev" presStyleLbl="node1" presStyleIdx="0" presStyleCnt="1" custScaleX="303407" custScaleY="175183" custLinFactNeighborX="-1214" custLinFactNeighborY="-10712"/>
      <dgm:spPr/>
    </dgm:pt>
    <dgm:pt modelId="{4A259B6B-8B28-4809-8FF0-9E0C82B2DAA0}" type="pres">
      <dgm:prSet presAssocID="{4EE63466-365F-4D43-A57B-4A3A689E1A44}" presName="parTrans" presStyleCnt="0"/>
      <dgm:spPr/>
    </dgm:pt>
    <dgm:pt modelId="{24374E4F-8D6A-4AB1-9928-39A3968805B7}" type="pres">
      <dgm:prSet presAssocID="{9797FC85-F792-401C-85A1-6AA32224CB19}" presName="node" presStyleLbl="alignAccFollowNode1" presStyleIdx="0" presStyleCnt="1" custLinFactNeighborX="1215" custLinFactNeighborY="-12906">
        <dgm:presLayoutVars>
          <dgm:bulletEnabled val="1"/>
        </dgm:presLayoutVars>
      </dgm:prSet>
      <dgm:spPr/>
    </dgm:pt>
  </dgm:ptLst>
  <dgm:cxnLst>
    <dgm:cxn modelId="{888AF164-A5F0-4A97-8CF4-1B35C6E9D6C4}" type="presOf" srcId="{F832CC6C-8EC6-490A-B2D5-86D8CA635770}" destId="{F116172B-FAE9-4453-9B5A-57C0C6CF63CF}" srcOrd="0" destOrd="0" presId="urn:microsoft.com/office/officeart/2005/8/layout/lProcess3"/>
    <dgm:cxn modelId="{D0211FA2-8B81-48AF-A3E7-FBA9B1F5303E}" type="presOf" srcId="{5D11D776-FD56-4B9E-B48C-B81C41636116}" destId="{F6CF0210-00C7-403F-A26E-08B401757B85}" srcOrd="0" destOrd="0" presId="urn:microsoft.com/office/officeart/2005/8/layout/lProcess3"/>
    <dgm:cxn modelId="{BA9378E8-7D9E-41C2-A91D-E6C7961275EB}" srcId="{5D11D776-FD56-4B9E-B48C-B81C41636116}" destId="{9797FC85-F792-401C-85A1-6AA32224CB19}" srcOrd="0" destOrd="0" parTransId="{4EE63466-365F-4D43-A57B-4A3A689E1A44}" sibTransId="{286B5D9F-CDE8-4760-84AA-046D1BC55D57}"/>
    <dgm:cxn modelId="{A0F991EE-19A6-4112-98AB-70764D9A36D1}" srcId="{F832CC6C-8EC6-490A-B2D5-86D8CA635770}" destId="{5D11D776-FD56-4B9E-B48C-B81C41636116}" srcOrd="0" destOrd="0" parTransId="{1600C51F-2CFD-47AC-8378-F987A206C86C}" sibTransId="{40A065A4-F69E-4370-AABF-E99D2A29A897}"/>
    <dgm:cxn modelId="{686A90FE-4644-4D04-AFC2-867AB7C7C1BD}" type="presOf" srcId="{9797FC85-F792-401C-85A1-6AA32224CB19}" destId="{24374E4F-8D6A-4AB1-9928-39A3968805B7}" srcOrd="0" destOrd="0" presId="urn:microsoft.com/office/officeart/2005/8/layout/lProcess3"/>
    <dgm:cxn modelId="{ADFD38C4-D85C-4050-BFD2-C105E0728BC9}" type="presParOf" srcId="{F116172B-FAE9-4453-9B5A-57C0C6CF63CF}" destId="{A7058853-B8DC-4C37-A069-741141AEA385}" srcOrd="0" destOrd="0" presId="urn:microsoft.com/office/officeart/2005/8/layout/lProcess3"/>
    <dgm:cxn modelId="{FAB25D8A-8E9C-4BBB-A51F-82C417B6AF8D}" type="presParOf" srcId="{A7058853-B8DC-4C37-A069-741141AEA385}" destId="{F6CF0210-00C7-403F-A26E-08B401757B85}" srcOrd="0" destOrd="0" presId="urn:microsoft.com/office/officeart/2005/8/layout/lProcess3"/>
    <dgm:cxn modelId="{74D7CDE0-B568-4A17-8A23-D23F6C9091B8}" type="presParOf" srcId="{A7058853-B8DC-4C37-A069-741141AEA385}" destId="{4A259B6B-8B28-4809-8FF0-9E0C82B2DAA0}" srcOrd="1" destOrd="0" presId="urn:microsoft.com/office/officeart/2005/8/layout/lProcess3"/>
    <dgm:cxn modelId="{89F7FD3E-85A9-4FC7-9B1D-8D5E88D71EFB}" type="presParOf" srcId="{A7058853-B8DC-4C37-A069-741141AEA385}" destId="{24374E4F-8D6A-4AB1-9928-39A3968805B7}" srcOrd="2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6CF0210-00C7-403F-A26E-08B401757B85}">
      <dsp:nvSpPr>
        <dsp:cNvPr id="0" name=""/>
        <dsp:cNvSpPr/>
      </dsp:nvSpPr>
      <dsp:spPr>
        <a:xfrm>
          <a:off x="0" y="335603"/>
          <a:ext cx="3804575" cy="878683"/>
        </a:xfrm>
        <a:prstGeom prst="chevron">
          <a:avLst/>
        </a:prstGeom>
        <a:solidFill>
          <a:srgbClr val="668BC4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10160" rIns="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b="1" kern="1200" dirty="0">
              <a:latin typeface="Cambria" panose="02040503050406030204" pitchFamily="18" charset="0"/>
              <a:ea typeface="Cambria" panose="02040503050406030204" pitchFamily="18" charset="0"/>
            </a:rPr>
            <a:t>BTS Management Commercial Opérationnel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900" b="1" kern="1200" dirty="0">
              <a:latin typeface="Cambria" panose="02040503050406030204" pitchFamily="18" charset="0"/>
              <a:ea typeface="Cambria" panose="02040503050406030204" pitchFamily="18" charset="0"/>
            </a:rPr>
            <a:t>Code RNCP 34031</a:t>
          </a:r>
        </a:p>
      </dsp:txBody>
      <dsp:txXfrm>
        <a:off x="439342" y="335603"/>
        <a:ext cx="2925892" cy="878683"/>
      </dsp:txXfrm>
    </dsp:sp>
    <dsp:sp modelId="{24374E4F-8D6A-4AB1-9928-39A3968805B7}">
      <dsp:nvSpPr>
        <dsp:cNvPr id="0" name=""/>
        <dsp:cNvSpPr/>
      </dsp:nvSpPr>
      <dsp:spPr>
        <a:xfrm>
          <a:off x="3645519" y="566789"/>
          <a:ext cx="1040779" cy="416311"/>
        </a:xfrm>
        <a:prstGeom prst="chevron">
          <a:avLst/>
        </a:prstGeom>
        <a:solidFill>
          <a:srgbClr val="AABFDE">
            <a:alpha val="89804"/>
          </a:srgb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12700" rIns="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kern="1200" dirty="0">
              <a:latin typeface="Cambria" panose="02040503050406030204" pitchFamily="18" charset="0"/>
              <a:ea typeface="Cambria" panose="02040503050406030204" pitchFamily="18" charset="0"/>
            </a:rPr>
            <a:t>2 ans</a:t>
          </a:r>
        </a:p>
      </dsp:txBody>
      <dsp:txXfrm>
        <a:off x="3853675" y="566789"/>
        <a:ext cx="624468" cy="41631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6CF0210-00C7-403F-A26E-08B401757B85}">
      <dsp:nvSpPr>
        <dsp:cNvPr id="0" name=""/>
        <dsp:cNvSpPr/>
      </dsp:nvSpPr>
      <dsp:spPr>
        <a:xfrm>
          <a:off x="0" y="335603"/>
          <a:ext cx="3804575" cy="878683"/>
        </a:xfrm>
        <a:prstGeom prst="chevron">
          <a:avLst/>
        </a:prstGeom>
        <a:solidFill>
          <a:srgbClr val="668BC4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10160" rIns="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b="1" kern="1200" dirty="0">
              <a:latin typeface="Cambria" panose="02040503050406030204" pitchFamily="18" charset="0"/>
              <a:ea typeface="Cambria" panose="02040503050406030204" pitchFamily="18" charset="0"/>
            </a:rPr>
            <a:t>BTS Management Commercial Opérationnel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900" b="1" kern="1200" dirty="0">
              <a:latin typeface="Cambria" panose="02040503050406030204" pitchFamily="18" charset="0"/>
              <a:ea typeface="Cambria" panose="02040503050406030204" pitchFamily="18" charset="0"/>
            </a:rPr>
            <a:t>Code RNCP 34031</a:t>
          </a:r>
        </a:p>
      </dsp:txBody>
      <dsp:txXfrm>
        <a:off x="439342" y="335603"/>
        <a:ext cx="2925892" cy="878683"/>
      </dsp:txXfrm>
    </dsp:sp>
    <dsp:sp modelId="{24374E4F-8D6A-4AB1-9928-39A3968805B7}">
      <dsp:nvSpPr>
        <dsp:cNvPr id="0" name=""/>
        <dsp:cNvSpPr/>
      </dsp:nvSpPr>
      <dsp:spPr>
        <a:xfrm>
          <a:off x="3645519" y="566789"/>
          <a:ext cx="1040779" cy="416311"/>
        </a:xfrm>
        <a:prstGeom prst="chevron">
          <a:avLst/>
        </a:prstGeom>
        <a:solidFill>
          <a:srgbClr val="AABFDE">
            <a:alpha val="89804"/>
          </a:srgb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12700" rIns="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kern="1200" dirty="0">
              <a:latin typeface="Cambria" panose="02040503050406030204" pitchFamily="18" charset="0"/>
              <a:ea typeface="Cambria" panose="02040503050406030204" pitchFamily="18" charset="0"/>
            </a:rPr>
            <a:t>2 ans</a:t>
          </a:r>
        </a:p>
      </dsp:txBody>
      <dsp:txXfrm>
        <a:off x="3853675" y="566789"/>
        <a:ext cx="624468" cy="41631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6CF0210-00C7-403F-A26E-08B401757B85}">
      <dsp:nvSpPr>
        <dsp:cNvPr id="0" name=""/>
        <dsp:cNvSpPr/>
      </dsp:nvSpPr>
      <dsp:spPr>
        <a:xfrm>
          <a:off x="0" y="335603"/>
          <a:ext cx="3804575" cy="878683"/>
        </a:xfrm>
        <a:prstGeom prst="chevron">
          <a:avLst/>
        </a:prstGeom>
        <a:solidFill>
          <a:srgbClr val="668BC4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10160" rIns="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b="1" kern="1200" dirty="0">
              <a:latin typeface="Cambria" panose="02040503050406030204" pitchFamily="18" charset="0"/>
              <a:ea typeface="Cambria" panose="02040503050406030204" pitchFamily="18" charset="0"/>
            </a:rPr>
            <a:t>BTS Management Commercial Opérationnel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900" b="1" kern="1200" dirty="0">
              <a:latin typeface="Cambria" panose="02040503050406030204" pitchFamily="18" charset="0"/>
              <a:ea typeface="Cambria" panose="02040503050406030204" pitchFamily="18" charset="0"/>
            </a:rPr>
            <a:t>Code RNCP 34031</a:t>
          </a:r>
        </a:p>
      </dsp:txBody>
      <dsp:txXfrm>
        <a:off x="439342" y="335603"/>
        <a:ext cx="2925892" cy="878683"/>
      </dsp:txXfrm>
    </dsp:sp>
    <dsp:sp modelId="{24374E4F-8D6A-4AB1-9928-39A3968805B7}">
      <dsp:nvSpPr>
        <dsp:cNvPr id="0" name=""/>
        <dsp:cNvSpPr/>
      </dsp:nvSpPr>
      <dsp:spPr>
        <a:xfrm>
          <a:off x="3645519" y="566789"/>
          <a:ext cx="1040779" cy="416311"/>
        </a:xfrm>
        <a:prstGeom prst="chevron">
          <a:avLst/>
        </a:prstGeom>
        <a:solidFill>
          <a:srgbClr val="AABFDE">
            <a:alpha val="89804"/>
          </a:srgb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12700" rIns="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kern="1200" dirty="0">
              <a:latin typeface="Cambria" panose="02040503050406030204" pitchFamily="18" charset="0"/>
              <a:ea typeface="Cambria" panose="02040503050406030204" pitchFamily="18" charset="0"/>
            </a:rPr>
            <a:t>2 ans</a:t>
          </a:r>
        </a:p>
      </dsp:txBody>
      <dsp:txXfrm>
        <a:off x="3853675" y="566789"/>
        <a:ext cx="624468" cy="41631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6CF0210-00C7-403F-A26E-08B401757B85}">
      <dsp:nvSpPr>
        <dsp:cNvPr id="0" name=""/>
        <dsp:cNvSpPr/>
      </dsp:nvSpPr>
      <dsp:spPr>
        <a:xfrm>
          <a:off x="0" y="335603"/>
          <a:ext cx="3804575" cy="878683"/>
        </a:xfrm>
        <a:prstGeom prst="chevron">
          <a:avLst/>
        </a:prstGeom>
        <a:solidFill>
          <a:srgbClr val="668BC4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10160" rIns="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b="1" kern="1200" dirty="0">
              <a:latin typeface="Cambria" panose="02040503050406030204" pitchFamily="18" charset="0"/>
              <a:ea typeface="Cambria" panose="02040503050406030204" pitchFamily="18" charset="0"/>
            </a:rPr>
            <a:t>BTS Management Commercial Opérationnel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900" b="1" kern="1200" dirty="0">
              <a:latin typeface="Cambria" panose="02040503050406030204" pitchFamily="18" charset="0"/>
              <a:ea typeface="Cambria" panose="02040503050406030204" pitchFamily="18" charset="0"/>
            </a:rPr>
            <a:t>Code RNCP 34031</a:t>
          </a:r>
        </a:p>
      </dsp:txBody>
      <dsp:txXfrm>
        <a:off x="439342" y="335603"/>
        <a:ext cx="2925892" cy="878683"/>
      </dsp:txXfrm>
    </dsp:sp>
    <dsp:sp modelId="{24374E4F-8D6A-4AB1-9928-39A3968805B7}">
      <dsp:nvSpPr>
        <dsp:cNvPr id="0" name=""/>
        <dsp:cNvSpPr/>
      </dsp:nvSpPr>
      <dsp:spPr>
        <a:xfrm>
          <a:off x="3645519" y="566789"/>
          <a:ext cx="1040779" cy="416311"/>
        </a:xfrm>
        <a:prstGeom prst="chevron">
          <a:avLst/>
        </a:prstGeom>
        <a:solidFill>
          <a:srgbClr val="AABFDE">
            <a:alpha val="89804"/>
          </a:srgb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12700" rIns="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kern="1200" dirty="0">
              <a:latin typeface="Cambria" panose="02040503050406030204" pitchFamily="18" charset="0"/>
              <a:ea typeface="Cambria" panose="02040503050406030204" pitchFamily="18" charset="0"/>
            </a:rPr>
            <a:t>2 ans</a:t>
          </a:r>
        </a:p>
      </dsp:txBody>
      <dsp:txXfrm>
        <a:off x="3853675" y="566789"/>
        <a:ext cx="624468" cy="41631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35F8A-E908-4EB5-BB3E-B89BCF295975}" type="datetimeFigureOut">
              <a:rPr lang="fr-FR" smtClean="0"/>
              <a:t>15/11/2022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502F5-7E45-4B0C-88DC-869AACDA25E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507478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35F8A-E908-4EB5-BB3E-B89BCF295975}" type="datetimeFigureOut">
              <a:rPr lang="fr-FR" smtClean="0"/>
              <a:t>15/11/2022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502F5-7E45-4B0C-88DC-869AACDA25E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078601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35F8A-E908-4EB5-BB3E-B89BCF295975}" type="datetimeFigureOut">
              <a:rPr lang="fr-FR" smtClean="0"/>
              <a:t>15/11/2022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502F5-7E45-4B0C-88DC-869AACDA25E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219706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35F8A-E908-4EB5-BB3E-B89BCF295975}" type="datetimeFigureOut">
              <a:rPr lang="fr-FR" smtClean="0"/>
              <a:t>15/11/2022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502F5-7E45-4B0C-88DC-869AACDA25E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32418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35F8A-E908-4EB5-BB3E-B89BCF295975}" type="datetimeFigureOut">
              <a:rPr lang="fr-FR" smtClean="0"/>
              <a:t>15/11/2022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502F5-7E45-4B0C-88DC-869AACDA25E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326763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35F8A-E908-4EB5-BB3E-B89BCF295975}" type="datetimeFigureOut">
              <a:rPr lang="fr-FR" smtClean="0"/>
              <a:t>15/11/2022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502F5-7E45-4B0C-88DC-869AACDA25E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54084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35F8A-E908-4EB5-BB3E-B89BCF295975}" type="datetimeFigureOut">
              <a:rPr lang="fr-FR" smtClean="0"/>
              <a:t>15/11/2022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502F5-7E45-4B0C-88DC-869AACDA25E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236419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35F8A-E908-4EB5-BB3E-B89BCF295975}" type="datetimeFigureOut">
              <a:rPr lang="fr-FR" smtClean="0"/>
              <a:t>15/11/2022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502F5-7E45-4B0C-88DC-869AACDA25E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99433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35F8A-E908-4EB5-BB3E-B89BCF295975}" type="datetimeFigureOut">
              <a:rPr lang="fr-FR" smtClean="0"/>
              <a:t>15/11/2022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502F5-7E45-4B0C-88DC-869AACDA25E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478860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35F8A-E908-4EB5-BB3E-B89BCF295975}" type="datetimeFigureOut">
              <a:rPr lang="fr-FR" smtClean="0"/>
              <a:t>15/11/2022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502F5-7E45-4B0C-88DC-869AACDA25E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625030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35F8A-E908-4EB5-BB3E-B89BCF295975}" type="datetimeFigureOut">
              <a:rPr lang="fr-FR" smtClean="0"/>
              <a:t>15/11/2022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502F5-7E45-4B0C-88DC-869AACDA25E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496366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E35F8A-E908-4EB5-BB3E-B89BCF295975}" type="datetimeFigureOut">
              <a:rPr lang="fr-FR" smtClean="0"/>
              <a:t>15/11/2022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8502F5-7E45-4B0C-88DC-869AACDA25E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70744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1.xml"/><Relationship Id="rId12" Type="http://schemas.openxmlformats.org/officeDocument/2006/relationships/image" Target="../media/image4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.xml"/><Relationship Id="rId11" Type="http://schemas.openxmlformats.org/officeDocument/2006/relationships/image" Target="../media/image3.png"/><Relationship Id="rId5" Type="http://schemas.openxmlformats.org/officeDocument/2006/relationships/diagramLayout" Target="../diagrams/layout1.xml"/><Relationship Id="rId10" Type="http://schemas.openxmlformats.org/officeDocument/2006/relationships/hyperlink" Target="https://www.legifrance.gouv.fr/jorf/id/JORFTEXT000037562608?r=Vk8xH8atY7" TargetMode="External"/><Relationship Id="rId4" Type="http://schemas.openxmlformats.org/officeDocument/2006/relationships/diagramData" Target="../diagrams/data1.xml"/><Relationship Id="rId9" Type="http://schemas.openxmlformats.org/officeDocument/2006/relationships/hyperlink" Target="mailto:refhand@dlsmetz.net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Relationship Id="rId9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Relationship Id="rId9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4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4.xml"/><Relationship Id="rId5" Type="http://schemas.openxmlformats.org/officeDocument/2006/relationships/diagramLayout" Target="../diagrams/layout4.xml"/><Relationship Id="rId4" Type="http://schemas.openxmlformats.org/officeDocument/2006/relationships/diagramData" Target="../diagrams/data4.xml"/><Relationship Id="rId9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>
            <a:extLst>
              <a:ext uri="{FF2B5EF4-FFF2-40B4-BE49-F238E27FC236}">
                <a16:creationId xmlns:a16="http://schemas.microsoft.com/office/drawing/2014/main" id="{3A42FCA1-6F6D-4A85-BE04-1CE2E8388E6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725891"/>
            <a:ext cx="6858000" cy="180109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D6B37B83-F2DF-414B-A8A9-4E59189A80CA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270" y="211842"/>
            <a:ext cx="1671930" cy="1065373"/>
          </a:xfrm>
          <a:prstGeom prst="rect">
            <a:avLst/>
          </a:prstGeom>
        </p:spPr>
      </p:pic>
      <p:graphicFrame>
        <p:nvGraphicFramePr>
          <p:cNvPr id="11" name="Diagramme 10">
            <a:extLst>
              <a:ext uri="{FF2B5EF4-FFF2-40B4-BE49-F238E27FC236}">
                <a16:creationId xmlns:a16="http://schemas.microsoft.com/office/drawing/2014/main" id="{CBCB960C-D1A3-4051-A811-2D0C53F4506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36810973"/>
              </p:ext>
            </p:extLst>
          </p:nvPr>
        </p:nvGraphicFramePr>
        <p:xfrm>
          <a:off x="1900531" y="76200"/>
          <a:ext cx="4686299" cy="16573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27" name="Rectangle 26">
            <a:extLst>
              <a:ext uri="{FF2B5EF4-FFF2-40B4-BE49-F238E27FC236}">
                <a16:creationId xmlns:a16="http://schemas.microsoft.com/office/drawing/2014/main" id="{98A41915-3CA6-43FA-95E8-B5EAD757B4B3}"/>
              </a:ext>
            </a:extLst>
          </p:cNvPr>
          <p:cNvSpPr/>
          <p:nvPr/>
        </p:nvSpPr>
        <p:spPr>
          <a:xfrm>
            <a:off x="247416" y="2054488"/>
            <a:ext cx="2676526" cy="322714"/>
          </a:xfrm>
          <a:prstGeom prst="rect">
            <a:avLst/>
          </a:prstGeom>
          <a:solidFill>
            <a:srgbClr val="668B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>
                <a:latin typeface="Cambria" panose="02040503050406030204" pitchFamily="18" charset="0"/>
                <a:ea typeface="Cambria" panose="02040503050406030204" pitchFamily="18" charset="0"/>
              </a:rPr>
              <a:t>Objectifs pédagogiques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A941D5DE-DD3F-47F7-B703-64C3C2AFEA83}"/>
              </a:ext>
            </a:extLst>
          </p:cNvPr>
          <p:cNvSpPr/>
          <p:nvPr/>
        </p:nvSpPr>
        <p:spPr>
          <a:xfrm>
            <a:off x="3981566" y="2934539"/>
            <a:ext cx="2605259" cy="235806"/>
          </a:xfrm>
          <a:prstGeom prst="rect">
            <a:avLst/>
          </a:prstGeom>
          <a:solidFill>
            <a:srgbClr val="668B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>
                <a:latin typeface="Cambria" panose="02040503050406030204" pitchFamily="18" charset="0"/>
                <a:ea typeface="Cambria" panose="02040503050406030204" pitchFamily="18" charset="0"/>
              </a:rPr>
              <a:t>Public et Pré requis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87F85A29-690D-4BD9-BAF1-A79D6BC57334}"/>
              </a:ext>
            </a:extLst>
          </p:cNvPr>
          <p:cNvSpPr/>
          <p:nvPr/>
        </p:nvSpPr>
        <p:spPr>
          <a:xfrm>
            <a:off x="247416" y="4375770"/>
            <a:ext cx="2676526" cy="398308"/>
          </a:xfrm>
          <a:prstGeom prst="rect">
            <a:avLst/>
          </a:prstGeom>
          <a:solidFill>
            <a:srgbClr val="668B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>
                <a:latin typeface="Cambria" panose="02040503050406030204" pitchFamily="18" charset="0"/>
                <a:ea typeface="Cambria" panose="02040503050406030204" pitchFamily="18" charset="0"/>
              </a:rPr>
              <a:t>Moyens pédagogiques, techniques et d'encadrement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26FB0154-FB45-4F82-BA4F-A428198E3E1A}"/>
              </a:ext>
            </a:extLst>
          </p:cNvPr>
          <p:cNvSpPr/>
          <p:nvPr/>
        </p:nvSpPr>
        <p:spPr>
          <a:xfrm>
            <a:off x="3981568" y="5457370"/>
            <a:ext cx="2605259" cy="398308"/>
          </a:xfrm>
          <a:prstGeom prst="rect">
            <a:avLst/>
          </a:prstGeom>
          <a:solidFill>
            <a:srgbClr val="668B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>
                <a:latin typeface="Cambria" panose="02040503050406030204" pitchFamily="18" charset="0"/>
                <a:ea typeface="Cambria" panose="02040503050406030204" pitchFamily="18" charset="0"/>
              </a:rPr>
              <a:t>Suivi et évaluation </a:t>
            </a:r>
          </a:p>
          <a:p>
            <a:pPr algn="ctr"/>
            <a:r>
              <a:rPr lang="fr-FR" sz="1400" b="1" dirty="0">
                <a:latin typeface="Cambria" panose="02040503050406030204" pitchFamily="18" charset="0"/>
                <a:ea typeface="Cambria" panose="02040503050406030204" pitchFamily="18" charset="0"/>
              </a:rPr>
              <a:t>des résultats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79F32970-6AAE-4B7E-93AB-7DAC0D0507C4}"/>
              </a:ext>
            </a:extLst>
          </p:cNvPr>
          <p:cNvSpPr/>
          <p:nvPr/>
        </p:nvSpPr>
        <p:spPr>
          <a:xfrm>
            <a:off x="247416" y="7398705"/>
            <a:ext cx="2676526" cy="398308"/>
          </a:xfrm>
          <a:prstGeom prst="rect">
            <a:avLst/>
          </a:prstGeom>
          <a:solidFill>
            <a:srgbClr val="668B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>
                <a:latin typeface="Cambria" panose="02040503050406030204" pitchFamily="18" charset="0"/>
                <a:ea typeface="Cambria" panose="02040503050406030204" pitchFamily="18" charset="0"/>
              </a:rPr>
              <a:t>Durée et prise en charge</a:t>
            </a:r>
          </a:p>
          <a:p>
            <a:pPr algn="ctr"/>
            <a:r>
              <a:rPr lang="fr-FR" sz="1400" b="1" dirty="0">
                <a:latin typeface="Cambria" panose="02040503050406030204" pitchFamily="18" charset="0"/>
                <a:ea typeface="Cambria" panose="02040503050406030204" pitchFamily="18" charset="0"/>
              </a:rPr>
              <a:t> de la formation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ED0FC06E-AEE4-4D7C-BFEC-C71B0BB0AA2F}"/>
              </a:ext>
            </a:extLst>
          </p:cNvPr>
          <p:cNvSpPr/>
          <p:nvPr/>
        </p:nvSpPr>
        <p:spPr>
          <a:xfrm>
            <a:off x="3981567" y="7716097"/>
            <a:ext cx="2605259" cy="398308"/>
          </a:xfrm>
          <a:prstGeom prst="rect">
            <a:avLst/>
          </a:prstGeom>
          <a:solidFill>
            <a:srgbClr val="668B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>
                <a:latin typeface="Cambria" panose="02040503050406030204" pitchFamily="18" charset="0"/>
                <a:ea typeface="Cambria" panose="02040503050406030204" pitchFamily="18" charset="0"/>
              </a:rPr>
              <a:t>Modalités de recrutement</a:t>
            </a:r>
          </a:p>
        </p:txBody>
      </p:sp>
      <p:sp>
        <p:nvSpPr>
          <p:cNvPr id="20" name="ZoneTexte 34">
            <a:extLst>
              <a:ext uri="{FF2B5EF4-FFF2-40B4-BE49-F238E27FC236}">
                <a16:creationId xmlns:a16="http://schemas.microsoft.com/office/drawing/2014/main" id="{94AF6A79-D7F5-4F08-B08F-08E749309998}"/>
              </a:ext>
            </a:extLst>
          </p:cNvPr>
          <p:cNvSpPr txBox="1"/>
          <p:nvPr/>
        </p:nvSpPr>
        <p:spPr>
          <a:xfrm>
            <a:off x="309270" y="9456296"/>
            <a:ext cx="167193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1015218" rtl="0" eaLnBrk="1" latinLnBrk="0" hangingPunct="1">
              <a:defRPr sz="19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7610" algn="l" defTabSz="1015218" rtl="0" eaLnBrk="1" latinLnBrk="0" hangingPunct="1">
              <a:defRPr sz="19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5218" algn="l" defTabSz="1015218" rtl="0" eaLnBrk="1" latinLnBrk="0" hangingPunct="1">
              <a:defRPr sz="19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22828" algn="l" defTabSz="1015218" rtl="0" eaLnBrk="1" latinLnBrk="0" hangingPunct="1">
              <a:defRPr sz="19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30437" algn="l" defTabSz="1015218" rtl="0" eaLnBrk="1" latinLnBrk="0" hangingPunct="1">
              <a:defRPr sz="19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38046" algn="l" defTabSz="1015218" rtl="0" eaLnBrk="1" latinLnBrk="0" hangingPunct="1">
              <a:defRPr sz="19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45655" algn="l" defTabSz="1015218" rtl="0" eaLnBrk="1" latinLnBrk="0" hangingPunct="1">
              <a:defRPr sz="19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53264" algn="l" defTabSz="1015218" rtl="0" eaLnBrk="1" latinLnBrk="0" hangingPunct="1">
              <a:defRPr sz="19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60873" algn="l" defTabSz="1015218" rtl="0" eaLnBrk="1" latinLnBrk="0" hangingPunct="1">
              <a:defRPr sz="19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050" dirty="0"/>
              <a:t>Code diplôme : 32031213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79BB463-AD22-4419-9C6C-E0FD95E93A58}"/>
              </a:ext>
            </a:extLst>
          </p:cNvPr>
          <p:cNvSpPr/>
          <p:nvPr/>
        </p:nvSpPr>
        <p:spPr>
          <a:xfrm>
            <a:off x="163462" y="2525992"/>
            <a:ext cx="3048970" cy="14591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1714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Acquérir les compétences nécessaires à la prise en charge </a:t>
            </a:r>
          </a:p>
          <a:p>
            <a:pPr indent="-1714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Animer et dynamiser l’offre  commerciale</a:t>
            </a:r>
          </a:p>
          <a:p>
            <a:pPr indent="-1714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Manager une équipe commerciale</a:t>
            </a:r>
          </a:p>
          <a:p>
            <a:pPr indent="-1714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Assurer la gestion opérationnelle d’une unité commerciale</a:t>
            </a:r>
          </a:p>
          <a:p>
            <a:pPr marL="171450" indent="-1714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fr-FR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FFCADE6-02F7-4E5A-9BDE-B35BBB4A4C3D}"/>
              </a:ext>
            </a:extLst>
          </p:cNvPr>
          <p:cNvSpPr/>
          <p:nvPr/>
        </p:nvSpPr>
        <p:spPr>
          <a:xfrm>
            <a:off x="3981566" y="3296438"/>
            <a:ext cx="2605260" cy="2042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Accessibilité aux personnes en situation de handicap</a:t>
            </a:r>
          </a:p>
          <a:p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</a:rPr>
              <a:t>     Coordonnée Référent Handicap: </a:t>
            </a:r>
          </a:p>
          <a:p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</a:rPr>
              <a:t>     </a:t>
            </a: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  <a:hlinkClick r:id="rId9"/>
              </a:rPr>
              <a:t>refhand@dlsmetz.net</a:t>
            </a: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endParaRPr lang="fr-FR" sz="1200" dirty="0"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endParaRPr lang="fr-FR" sz="1200" dirty="0"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171450" indent="-1714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Titulaire d’un bac général, technologique ou professionnel</a:t>
            </a:r>
          </a:p>
          <a:p>
            <a:pPr marL="171450" indent="-1714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fr-FR" sz="12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Compétences relationnelles</a:t>
            </a:r>
          </a:p>
          <a:p>
            <a:pPr marL="171450" indent="-1714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Capacités d’organisation et d’autonomie</a:t>
            </a:r>
            <a:endParaRPr lang="fr-FR" sz="1600" dirty="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D453531-7998-45BC-B38C-197771DDD947}"/>
              </a:ext>
            </a:extLst>
          </p:cNvPr>
          <p:cNvSpPr/>
          <p:nvPr/>
        </p:nvSpPr>
        <p:spPr>
          <a:xfrm>
            <a:off x="163461" y="5001829"/>
            <a:ext cx="3429000" cy="1475660"/>
          </a:xfrm>
          <a:prstGeom prst="rect">
            <a:avLst/>
          </a:prstGeom>
        </p:spPr>
        <p:txBody>
          <a:bodyPr>
            <a:spAutoFit/>
          </a:bodyPr>
          <a:lstStyle/>
          <a:p>
            <a:pPr marL="171450" indent="-1714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Accompagnement et suivi individualisé de l’enseignement pour l’adapter aux besoins des étudiants</a:t>
            </a:r>
          </a:p>
          <a:p>
            <a:pPr marL="171450" indent="-1714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Stages professionnels </a:t>
            </a:r>
          </a:p>
          <a:p>
            <a:pPr marL="171450" indent="-1714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Bourse ERASMUS possible</a:t>
            </a:r>
          </a:p>
          <a:p>
            <a:pPr marL="171450" indent="-1714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Travail de groupe en informatique</a:t>
            </a:r>
          </a:p>
          <a:p>
            <a:pPr marL="171450" indent="-1714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Cours optionnels de chinois et luxembourgeois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6769E73-AFE1-4A3F-8E35-5B14F40F9405}"/>
              </a:ext>
            </a:extLst>
          </p:cNvPr>
          <p:cNvSpPr/>
          <p:nvPr/>
        </p:nvSpPr>
        <p:spPr>
          <a:xfrm>
            <a:off x="163461" y="8108493"/>
            <a:ext cx="3837851" cy="8828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fr-FR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7 h/ jour, 3 jours par semaine</a:t>
            </a:r>
          </a:p>
          <a:p>
            <a:pPr marL="171450" indent="-1714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fr-FR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</a:t>
            </a:r>
            <a:r>
              <a:rPr lang="fr-FR" sz="12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septembre 2023 à juin 2025</a:t>
            </a:r>
            <a:endParaRPr lang="fr-FR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" indent="-1714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fr-FR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Prise en charge par les OPCO (contrat d’apprentissage)</a:t>
            </a:r>
          </a:p>
          <a:p>
            <a:pPr marL="171450" indent="-1714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fr-FR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 total de 1350h de formation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886D9B3-0EC3-49A1-8361-639ACD01287B}"/>
              </a:ext>
            </a:extLst>
          </p:cNvPr>
          <p:cNvSpPr/>
          <p:nvPr/>
        </p:nvSpPr>
        <p:spPr>
          <a:xfrm>
            <a:off x="3981566" y="6048057"/>
            <a:ext cx="2695960" cy="1080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Examens selon les modalités définis au référentiel du diplôme: </a:t>
            </a: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  <a:hlinkClick r:id="rId10"/>
              </a:rPr>
              <a:t>https://www.legifrance.gouv.fr/jorf/id/JORFTEXT000037562608?r=Vk8xH8atY7</a:t>
            </a:r>
            <a:endParaRPr lang="fr-FR" sz="1200" dirty="0"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6DCBB5FD-ED79-473A-BC60-BB2F93E5361D}"/>
              </a:ext>
            </a:extLst>
          </p:cNvPr>
          <p:cNvSpPr/>
          <p:nvPr/>
        </p:nvSpPr>
        <p:spPr>
          <a:xfrm>
            <a:off x="3981567" y="8278776"/>
            <a:ext cx="2605260" cy="4875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Inscription et sélection sur Parcoursup</a:t>
            </a:r>
          </a:p>
        </p:txBody>
      </p:sp>
      <p:sp>
        <p:nvSpPr>
          <p:cNvPr id="19" name="Ellipse 18">
            <a:extLst>
              <a:ext uri="{FF2B5EF4-FFF2-40B4-BE49-F238E27FC236}">
                <a16:creationId xmlns:a16="http://schemas.microsoft.com/office/drawing/2014/main" id="{8440DE9F-9D53-4E1B-B07F-81B06C999B0A}"/>
              </a:ext>
            </a:extLst>
          </p:cNvPr>
          <p:cNvSpPr/>
          <p:nvPr/>
        </p:nvSpPr>
        <p:spPr>
          <a:xfrm>
            <a:off x="1746572" y="995286"/>
            <a:ext cx="1191214" cy="896317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120 ECTS</a:t>
            </a:r>
          </a:p>
        </p:txBody>
      </p:sp>
      <p:pic>
        <p:nvPicPr>
          <p:cNvPr id="21" name="Image 20">
            <a:extLst>
              <a:ext uri="{FF2B5EF4-FFF2-40B4-BE49-F238E27FC236}">
                <a16:creationId xmlns:a16="http://schemas.microsoft.com/office/drawing/2014/main" id="{E15410C0-3692-4743-9768-A66ECB9EE5C8}"/>
              </a:ext>
            </a:extLst>
          </p:cNvPr>
          <p:cNvPicPr/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6963" y="8757182"/>
            <a:ext cx="997576" cy="896373"/>
          </a:xfrm>
          <a:prstGeom prst="rect">
            <a:avLst/>
          </a:prstGeom>
        </p:spPr>
      </p:pic>
      <p:pic>
        <p:nvPicPr>
          <p:cNvPr id="22" name="Image 21">
            <a:extLst>
              <a:ext uri="{FF2B5EF4-FFF2-40B4-BE49-F238E27FC236}">
                <a16:creationId xmlns:a16="http://schemas.microsoft.com/office/drawing/2014/main" id="{D7331230-8A36-43C4-BB66-45A6B3C6C29B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2220" y="1494182"/>
            <a:ext cx="2727960" cy="1344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12681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>
            <a:extLst>
              <a:ext uri="{FF2B5EF4-FFF2-40B4-BE49-F238E27FC236}">
                <a16:creationId xmlns:a16="http://schemas.microsoft.com/office/drawing/2014/main" id="{3A42FCA1-6F6D-4A85-BE04-1CE2E8388E6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725891"/>
            <a:ext cx="6858000" cy="180109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D6B37B83-F2DF-414B-A8A9-4E59189A80CA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270" y="211842"/>
            <a:ext cx="1671930" cy="1065373"/>
          </a:xfrm>
          <a:prstGeom prst="rect">
            <a:avLst/>
          </a:prstGeom>
        </p:spPr>
      </p:pic>
      <p:graphicFrame>
        <p:nvGraphicFramePr>
          <p:cNvPr id="11" name="Diagramme 10">
            <a:extLst>
              <a:ext uri="{FF2B5EF4-FFF2-40B4-BE49-F238E27FC236}">
                <a16:creationId xmlns:a16="http://schemas.microsoft.com/office/drawing/2014/main" id="{CBCB960C-D1A3-4051-A811-2D0C53F4506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91864724"/>
              </p:ext>
            </p:extLst>
          </p:nvPr>
        </p:nvGraphicFramePr>
        <p:xfrm>
          <a:off x="1900531" y="52137"/>
          <a:ext cx="4686299" cy="16573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A66B9483-4868-489E-A0B2-F42185ACA868}"/>
              </a:ext>
            </a:extLst>
          </p:cNvPr>
          <p:cNvSpPr/>
          <p:nvPr/>
        </p:nvSpPr>
        <p:spPr>
          <a:xfrm>
            <a:off x="309270" y="2062462"/>
            <a:ext cx="6384016" cy="10280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lvl="0" indent="-228600">
              <a:lnSpc>
                <a:spcPct val="107000"/>
              </a:lnSpc>
              <a:spcBef>
                <a:spcPts val="1200"/>
              </a:spcBef>
              <a:spcAft>
                <a:spcPts val="800"/>
              </a:spcAft>
              <a:buAutoNum type="arabicPeriod"/>
            </a:pPr>
            <a:r>
              <a:rPr lang="fr-FR" sz="1200" b="1" u="sng" dirty="0">
                <a:solidFill>
                  <a:srgbClr val="668BC4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Culture Générale et Expression (français)</a:t>
            </a:r>
          </a:p>
          <a:p>
            <a:pPr marL="171450" lvl="0" indent="-1714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Appréhender et réaliser un message écrit</a:t>
            </a:r>
          </a:p>
          <a:p>
            <a:pPr marL="171450" lvl="0" indent="-1714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Respecter les contraintes de la langue écrite</a:t>
            </a:r>
          </a:p>
          <a:p>
            <a:pPr marL="171450" lvl="0" indent="-1714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Synthétiser des informations</a:t>
            </a:r>
          </a:p>
          <a:p>
            <a:pPr marL="171450" lvl="0" indent="-1714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Répondre de façon argumentée à une question posée en relation avec les documents proposés en lecture</a:t>
            </a:r>
          </a:p>
          <a:p>
            <a:pPr marL="171450" lvl="0" indent="-1714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Communiquer oralement</a:t>
            </a:r>
          </a:p>
          <a:p>
            <a:pPr marL="171450" lvl="0" indent="-1714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S’adapter à la situation</a:t>
            </a:r>
          </a:p>
          <a:p>
            <a:pPr marL="171450" lvl="0" indent="-1714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Organiser un message oral</a:t>
            </a:r>
          </a:p>
          <a:p>
            <a:pPr marL="171450" lvl="0" indent="-171450">
              <a:lnSpc>
                <a:spcPct val="107000"/>
              </a:lnSpc>
              <a:buFont typeface="Arial" panose="020B0604020202020204" pitchFamily="34" charset="0"/>
              <a:buChar char="•"/>
            </a:pPr>
            <a:endParaRPr lang="fr-FR" sz="1200" dirty="0">
              <a:solidFill>
                <a:srgbClr val="668BC4"/>
              </a:solidFill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228600" lvl="0" indent="-228600">
              <a:lnSpc>
                <a:spcPct val="107000"/>
              </a:lnSpc>
              <a:buAutoNum type="arabicPeriod" startAt="2"/>
            </a:pPr>
            <a:r>
              <a:rPr lang="fr-FR" sz="1200" b="1" u="sng" dirty="0">
                <a:solidFill>
                  <a:srgbClr val="668BC4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Langues vivantes étrangères</a:t>
            </a:r>
          </a:p>
          <a:p>
            <a:pPr lvl="0">
              <a:lnSpc>
                <a:spcPct val="107000"/>
              </a:lnSpc>
            </a:pPr>
            <a:endParaRPr lang="fr-FR" sz="1200" b="1" u="sng" dirty="0">
              <a:solidFill>
                <a:srgbClr val="668BC4"/>
              </a:solidFill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171450" lvl="0" indent="-1714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fr-FR" sz="120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Compréhension de documents écrits </a:t>
            </a:r>
            <a:endParaRPr lang="fr-FR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" lvl="0" indent="-1714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fr-FR" sz="120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Production et interactions orales</a:t>
            </a:r>
            <a:endParaRPr lang="fr-FR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lvl="0" indent="-228600">
              <a:lnSpc>
                <a:spcPct val="107000"/>
              </a:lnSpc>
              <a:spcBef>
                <a:spcPts val="1200"/>
              </a:spcBef>
              <a:spcAft>
                <a:spcPts val="800"/>
              </a:spcAft>
              <a:buAutoNum type="arabicPeriod" startAt="3"/>
            </a:pPr>
            <a:r>
              <a:rPr lang="fr-FR" sz="1200" b="1" u="sng" dirty="0">
                <a:solidFill>
                  <a:srgbClr val="668BC4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Culture Economique, Juridique et Managériale</a:t>
            </a:r>
          </a:p>
          <a:p>
            <a:pPr marL="171450" lvl="0" indent="-1714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fr-FR" sz="120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Analyser des situations auxquelles l’entreprise est confrontée</a:t>
            </a:r>
            <a:endParaRPr lang="fr-FR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" lvl="0" indent="-1714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fr-FR" sz="120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Exploiter une base documentaire économique, juridique ou managériale</a:t>
            </a:r>
            <a:endParaRPr lang="fr-FR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" lvl="0" indent="-1714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fr-FR" sz="120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Proposer des solutions argumentées et mobilisant des notions et les méthodologies économiques, juridiques ou managériales</a:t>
            </a:r>
            <a:endParaRPr lang="fr-FR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" lvl="0" indent="-1714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fr-FR" sz="120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Etablir un diagnostic préparant une prise de décision stratégique</a:t>
            </a:r>
            <a:endParaRPr lang="fr-FR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" lvl="0" indent="-1714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fr-FR" sz="120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Exposer des analyses et des propositions de manière cohérente et argumentée.</a:t>
            </a:r>
          </a:p>
          <a:p>
            <a:pPr marL="171450" lvl="0" indent="-171450">
              <a:lnSpc>
                <a:spcPct val="107000"/>
              </a:lnSpc>
              <a:buFont typeface="Arial" panose="020B0604020202020204" pitchFamily="34" charset="0"/>
              <a:buChar char="•"/>
            </a:pPr>
            <a:endParaRPr lang="fr-FR" sz="1200" dirty="0">
              <a:latin typeface="Cambria" panose="0204050305040603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lvl="0" indent="-228600">
              <a:lnSpc>
                <a:spcPct val="107000"/>
              </a:lnSpc>
              <a:buAutoNum type="arabicPeriod" startAt="4"/>
            </a:pPr>
            <a:r>
              <a:rPr lang="fr-FR" sz="1200" b="1" u="sng" dirty="0">
                <a:solidFill>
                  <a:srgbClr val="668BC4"/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Assurer la gestion opérationnelle</a:t>
            </a:r>
          </a:p>
          <a:p>
            <a:pPr marL="171450" lvl="0" indent="-171450">
              <a:lnSpc>
                <a:spcPct val="107000"/>
              </a:lnSpc>
              <a:buFont typeface="Arial" panose="020B0604020202020204" pitchFamily="34" charset="0"/>
              <a:buChar char="•"/>
            </a:pPr>
            <a:endParaRPr lang="fr-FR" sz="1200" b="1" u="sng" dirty="0">
              <a:latin typeface="Cambria" panose="0204050305040603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" lvl="0" indent="-1714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fr-FR" sz="120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Gérer les opérations courantes </a:t>
            </a:r>
          </a:p>
          <a:p>
            <a:pPr marL="171450" lvl="0" indent="-1714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fr-FR" sz="120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Garantir les approvisionnements </a:t>
            </a:r>
          </a:p>
          <a:p>
            <a:pPr marL="171450" lvl="0" indent="-1714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fr-FR" sz="120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Gérer les stocks </a:t>
            </a:r>
          </a:p>
          <a:p>
            <a:pPr marL="171450" lvl="0" indent="-1714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fr-FR" sz="120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Suivre les règlements et la trésorerie</a:t>
            </a:r>
          </a:p>
          <a:p>
            <a:pPr marL="171450" lvl="0" indent="-1714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fr-FR" sz="120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Fixer les prix </a:t>
            </a:r>
          </a:p>
          <a:p>
            <a:pPr marL="171450" lvl="0" indent="-1714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fr-FR" sz="120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Gérer les risques </a:t>
            </a:r>
          </a:p>
          <a:p>
            <a:pPr marL="171450" lvl="0" indent="-1714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fr-FR" sz="120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Prévoir et budgétiser l’activité</a:t>
            </a:r>
          </a:p>
          <a:p>
            <a:pPr marL="171450" lvl="0" indent="-1714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fr-FR" sz="120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Fixer des objectifs commerciaux</a:t>
            </a:r>
          </a:p>
          <a:p>
            <a:pPr marL="171450" lvl="0" indent="-1714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fr-FR" sz="120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Elaborer des budgets</a:t>
            </a:r>
          </a:p>
          <a:p>
            <a:pPr marL="171450" lvl="0" indent="-1714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fr-FR" sz="120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Participer aux décisions d’investissement</a:t>
            </a:r>
          </a:p>
          <a:p>
            <a:pPr marL="171450" lvl="0" indent="-1714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fr-FR" sz="120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Analyser les performances</a:t>
            </a:r>
          </a:p>
          <a:p>
            <a:pPr marL="171450" lvl="0" indent="-1714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fr-FR" sz="120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Concevoir et analyser un tableau de bord</a:t>
            </a:r>
          </a:p>
          <a:p>
            <a:pPr marL="171450" lvl="0" indent="-171450">
              <a:lnSpc>
                <a:spcPct val="107000"/>
              </a:lnSpc>
              <a:buFont typeface="Arial" panose="020B0604020202020204" pitchFamily="34" charset="0"/>
              <a:buChar char="•"/>
            </a:pPr>
            <a:endParaRPr lang="fr-FR" sz="1200" dirty="0">
              <a:latin typeface="Cambria" panose="0204050305040603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</a:pPr>
            <a:endParaRPr lang="fr-FR" sz="1200" dirty="0">
              <a:latin typeface="Cambria" panose="0204050305040603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</a:pPr>
            <a:endParaRPr lang="fr-FR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" lvl="0" indent="-171450">
              <a:lnSpc>
                <a:spcPct val="107000"/>
              </a:lnSpc>
              <a:buFont typeface="Arial" panose="020B0604020202020204" pitchFamily="34" charset="0"/>
              <a:buChar char="•"/>
            </a:pPr>
            <a:endParaRPr lang="fr-FR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spcBef>
                <a:spcPts val="1200"/>
              </a:spcBef>
              <a:spcAft>
                <a:spcPts val="800"/>
              </a:spcAft>
            </a:pPr>
            <a:endParaRPr lang="fr-FR" sz="1200" b="1" dirty="0">
              <a:solidFill>
                <a:srgbClr val="668BC4"/>
              </a:solidFill>
              <a:latin typeface="Cambria" panose="02040503050406030204" pitchFamily="18" charset="0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lvl="0">
              <a:lnSpc>
                <a:spcPct val="107000"/>
              </a:lnSpc>
              <a:spcBef>
                <a:spcPts val="1200"/>
              </a:spcBef>
              <a:spcAft>
                <a:spcPts val="800"/>
              </a:spcAft>
            </a:pPr>
            <a:endParaRPr lang="fr-FR" sz="1200" b="1" dirty="0">
              <a:solidFill>
                <a:srgbClr val="668BC4"/>
              </a:solidFill>
              <a:latin typeface="Cambria" panose="02040503050406030204" pitchFamily="18" charset="0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marL="228600" lvl="0" indent="-228600">
              <a:lnSpc>
                <a:spcPct val="107000"/>
              </a:lnSpc>
              <a:spcBef>
                <a:spcPts val="1200"/>
              </a:spcBef>
              <a:spcAft>
                <a:spcPts val="800"/>
              </a:spcAft>
              <a:buAutoNum type="arabicPeriod"/>
            </a:pPr>
            <a:r>
              <a:rPr lang="fr-FR" sz="1200" b="1" dirty="0">
                <a:solidFill>
                  <a:srgbClr val="668BC4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   </a:t>
            </a:r>
            <a:endParaRPr lang="fr-FR" sz="1200" b="1" dirty="0"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fr-FR" sz="1200" b="1" dirty="0">
                <a:solidFill>
                  <a:srgbClr val="668BC4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2.  </a:t>
            </a:r>
            <a:endParaRPr lang="fr-FR" sz="1200" b="1" dirty="0">
              <a:solidFill>
                <a:srgbClr val="668BC4"/>
              </a:solidFill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endParaRPr lang="fr-FR" sz="1200" b="1" dirty="0">
              <a:solidFill>
                <a:srgbClr val="668BC4"/>
              </a:solidFill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fr-FR" sz="1200" b="1" dirty="0">
                <a:solidFill>
                  <a:srgbClr val="668BC4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3.</a:t>
            </a:r>
            <a:endParaRPr lang="fr-FR" sz="1200" b="1" dirty="0">
              <a:solidFill>
                <a:srgbClr val="668BC4"/>
              </a:solidFill>
              <a:latin typeface="Cambria" panose="02040503050406030204" pitchFamily="18" charset="0"/>
              <a:ea typeface="Cambria" panose="02040503050406030204" pitchFamily="18" charset="0"/>
              <a:cs typeface="Calibri" panose="020F0502020204030204" pitchFamily="34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094F632D-C96C-43D0-8615-C485B0ECAA9E}"/>
              </a:ext>
            </a:extLst>
          </p:cNvPr>
          <p:cNvSpPr/>
          <p:nvPr/>
        </p:nvSpPr>
        <p:spPr>
          <a:xfrm>
            <a:off x="351412" y="1560955"/>
            <a:ext cx="6235418" cy="408656"/>
          </a:xfrm>
          <a:prstGeom prst="rect">
            <a:avLst/>
          </a:prstGeom>
          <a:solidFill>
            <a:srgbClr val="668B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>
                <a:latin typeface="Cambria" panose="02040503050406030204" pitchFamily="18" charset="0"/>
                <a:ea typeface="Cambria" panose="02040503050406030204" pitchFamily="18" charset="0"/>
              </a:rPr>
              <a:t>PROGRAMME</a:t>
            </a:r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7A53D1C9-50D6-40D2-9976-6724277438CC}"/>
              </a:ext>
            </a:extLst>
          </p:cNvPr>
          <p:cNvPicPr/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5710" y="8725222"/>
            <a:ext cx="997576" cy="896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52059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>
            <a:extLst>
              <a:ext uri="{FF2B5EF4-FFF2-40B4-BE49-F238E27FC236}">
                <a16:creationId xmlns:a16="http://schemas.microsoft.com/office/drawing/2014/main" id="{3A42FCA1-6F6D-4A85-BE04-1CE2E8388E6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725891"/>
            <a:ext cx="6858000" cy="180109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D6B37B83-F2DF-414B-A8A9-4E59189A80CA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270" y="211842"/>
            <a:ext cx="1671930" cy="1065373"/>
          </a:xfrm>
          <a:prstGeom prst="rect">
            <a:avLst/>
          </a:prstGeom>
        </p:spPr>
      </p:pic>
      <p:graphicFrame>
        <p:nvGraphicFramePr>
          <p:cNvPr id="11" name="Diagramme 10">
            <a:extLst>
              <a:ext uri="{FF2B5EF4-FFF2-40B4-BE49-F238E27FC236}">
                <a16:creationId xmlns:a16="http://schemas.microsoft.com/office/drawing/2014/main" id="{CBCB960C-D1A3-4051-A811-2D0C53F4506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28652099"/>
              </p:ext>
            </p:extLst>
          </p:nvPr>
        </p:nvGraphicFramePr>
        <p:xfrm>
          <a:off x="1900531" y="76200"/>
          <a:ext cx="4686299" cy="16573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A66B9483-4868-489E-A0B2-F42185ACA868}"/>
              </a:ext>
            </a:extLst>
          </p:cNvPr>
          <p:cNvSpPr/>
          <p:nvPr/>
        </p:nvSpPr>
        <p:spPr>
          <a:xfrm>
            <a:off x="470597" y="1956691"/>
            <a:ext cx="5771177" cy="81610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lvl="0" indent="-1714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Analyser la rentabilité de l’activité</a:t>
            </a:r>
          </a:p>
          <a:p>
            <a:pPr marL="171450" lvl="0" indent="-1714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Exploiter et enrichir le système d’information commercial</a:t>
            </a:r>
          </a:p>
          <a:p>
            <a:pPr marL="171450" lvl="0" indent="-1714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Proposer des mesures correctrices</a:t>
            </a:r>
          </a:p>
          <a:p>
            <a:pPr marL="171450" lvl="0" indent="-1714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Rendre compte</a:t>
            </a:r>
            <a:endParaRPr lang="fr-FR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171450" lvl="0" indent="-171450">
              <a:lnSpc>
                <a:spcPct val="107000"/>
              </a:lnSpc>
              <a:buFont typeface="Arial" panose="020B0604020202020204" pitchFamily="34" charset="0"/>
              <a:buChar char="•"/>
            </a:pPr>
            <a:endParaRPr lang="fr-FR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lvl="0">
              <a:lnSpc>
                <a:spcPct val="107000"/>
              </a:lnSpc>
            </a:pPr>
            <a:r>
              <a:rPr lang="fr-FR" sz="1200" b="1" dirty="0">
                <a:solidFill>
                  <a:srgbClr val="668BC4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5.   </a:t>
            </a:r>
            <a:r>
              <a:rPr lang="fr-FR" sz="1200" b="1" u="sng" dirty="0">
                <a:solidFill>
                  <a:srgbClr val="668BC4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Manager l’équipe commerciale</a:t>
            </a:r>
          </a:p>
          <a:p>
            <a:pPr lvl="0">
              <a:lnSpc>
                <a:spcPct val="107000"/>
              </a:lnSpc>
            </a:pPr>
            <a:endParaRPr lang="fr-FR" sz="1200" b="1" dirty="0">
              <a:solidFill>
                <a:srgbClr val="668BC4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</a:rPr>
              <a:t>Organiser le travail de l’équipe commerciale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</a:rPr>
              <a:t>Recenser les ressources disponibles et les besoins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</a:rPr>
              <a:t>Répartir les tâches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</a:rPr>
              <a:t>Réaliser les plannings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</a:rPr>
              <a:t>Respecter la législation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</a:rPr>
              <a:t>Recruter des collaborateurs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</a:rPr>
              <a:t>Participer au recrutement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</a:rPr>
              <a:t>Conduire un entretien de recrutement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</a:rPr>
              <a:t>Intégrer les nouveaux arrivants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</a:rPr>
              <a:t>Animer l’équipe commerciale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</a:rPr>
              <a:t>Transmettre et expliquer les informations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</a:rPr>
              <a:t>Conduire un entretien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</a:rPr>
              <a:t>Favoriser l’implication des collaborateurs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</a:rPr>
              <a:t>Accompagner et motiver l’équipe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</a:rPr>
              <a:t>Repérer les besoins en formation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</a:rPr>
              <a:t>Participer à la formation des collaborateurs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</a:rPr>
              <a:t>Gérer les conflits et les situations de crise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</a:rPr>
              <a:t>Prévenir et gérer les risques psycho-sociaux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</a:rPr>
              <a:t>Evaluer les performances de l’équipe commerciale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</a:rPr>
              <a:t>Concevoir et analyser un tableau de bord </a:t>
            </a:r>
          </a:p>
          <a:p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</a:rPr>
              <a:t> de suivi d’équipe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</a:rPr>
              <a:t>Mesurer et analyser les performances individuelles et collectives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</a:rPr>
              <a:t>Proposer des actions d’accompagnement</a:t>
            </a:r>
          </a:p>
          <a:p>
            <a:endParaRPr lang="fr-FR" sz="1200" b="1" dirty="0">
              <a:solidFill>
                <a:srgbClr val="668BC4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fr-FR" sz="1200" dirty="0">
                <a:solidFill>
                  <a:srgbClr val="668BC4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6.    </a:t>
            </a:r>
            <a:r>
              <a:rPr lang="fr-FR" sz="1200" b="1" u="sng" dirty="0">
                <a:solidFill>
                  <a:srgbClr val="668BC4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Développer la relation client et assurer la vente conseil </a:t>
            </a:r>
          </a:p>
          <a:p>
            <a:pPr marL="228600" indent="-228600">
              <a:buAutoNum type="arabicPeriod" startAt="5"/>
            </a:pPr>
            <a:endParaRPr lang="fr-FR" sz="1200" b="1" u="sng" dirty="0">
              <a:solidFill>
                <a:srgbClr val="668BC4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</a:rPr>
              <a:t>Assurer la veille informationnelle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</a:rPr>
              <a:t>Recherche et mettre à jour l’information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</a:rPr>
              <a:t>Mobiliser les ressources numériques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</a:rPr>
              <a:t>Sélectionner l’information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</a:rPr>
              <a:t>Hiérarchiser l’information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</a:rPr>
              <a:t>Analyser l’information</a:t>
            </a:r>
            <a:endParaRPr lang="fr-FR" sz="1200" dirty="0"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</a:pPr>
            <a:endParaRPr lang="fr-FR" sz="1200" dirty="0"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171450" lvl="0" indent="-171450">
              <a:lnSpc>
                <a:spcPct val="107000"/>
              </a:lnSpc>
              <a:buFont typeface="Arial" panose="020B0604020202020204" pitchFamily="34" charset="0"/>
              <a:buChar char="•"/>
            </a:pPr>
            <a:endParaRPr lang="fr-FR" sz="1200" b="1" dirty="0">
              <a:solidFill>
                <a:srgbClr val="668BC4"/>
              </a:solidFill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171450" lvl="0" indent="-171450">
              <a:lnSpc>
                <a:spcPct val="107000"/>
              </a:lnSpc>
              <a:buFont typeface="Arial" panose="020B0604020202020204" pitchFamily="34" charset="0"/>
              <a:buChar char="•"/>
            </a:pPr>
            <a:endParaRPr lang="fr-FR" sz="1200" dirty="0"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fr-FR" sz="1200" b="1" dirty="0">
                <a:solidFill>
                  <a:srgbClr val="668BC4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.</a:t>
            </a:r>
            <a:endParaRPr lang="fr-FR" sz="1200" b="1" dirty="0">
              <a:solidFill>
                <a:srgbClr val="668BC4"/>
              </a:solidFill>
              <a:latin typeface="Cambria" panose="02040503050406030204" pitchFamily="18" charset="0"/>
              <a:ea typeface="Cambria" panose="02040503050406030204" pitchFamily="18" charset="0"/>
              <a:cs typeface="Calibri" panose="020F0502020204030204" pitchFamily="34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094F632D-C96C-43D0-8615-C485B0ECAA9E}"/>
              </a:ext>
            </a:extLst>
          </p:cNvPr>
          <p:cNvSpPr/>
          <p:nvPr/>
        </p:nvSpPr>
        <p:spPr>
          <a:xfrm>
            <a:off x="351412" y="1500356"/>
            <a:ext cx="6235418" cy="408656"/>
          </a:xfrm>
          <a:prstGeom prst="rect">
            <a:avLst/>
          </a:prstGeom>
          <a:solidFill>
            <a:srgbClr val="668B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>
                <a:latin typeface="Cambria" panose="02040503050406030204" pitchFamily="18" charset="0"/>
                <a:ea typeface="Cambria" panose="02040503050406030204" pitchFamily="18" charset="0"/>
              </a:rPr>
              <a:t>PROGRAMME</a:t>
            </a:r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C8FAF296-7501-4480-8B4A-CE152A087537}"/>
              </a:ext>
            </a:extLst>
          </p:cNvPr>
          <p:cNvPicPr/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5710" y="8713190"/>
            <a:ext cx="997576" cy="896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49975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>
            <a:extLst>
              <a:ext uri="{FF2B5EF4-FFF2-40B4-BE49-F238E27FC236}">
                <a16:creationId xmlns:a16="http://schemas.microsoft.com/office/drawing/2014/main" id="{3A42FCA1-6F6D-4A85-BE04-1CE2E8388E6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725891"/>
            <a:ext cx="6858000" cy="180109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D6B37B83-F2DF-414B-A8A9-4E59189A80CA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270" y="211842"/>
            <a:ext cx="1671930" cy="1065373"/>
          </a:xfrm>
          <a:prstGeom prst="rect">
            <a:avLst/>
          </a:prstGeom>
        </p:spPr>
      </p:pic>
      <p:graphicFrame>
        <p:nvGraphicFramePr>
          <p:cNvPr id="11" name="Diagramme 10">
            <a:extLst>
              <a:ext uri="{FF2B5EF4-FFF2-40B4-BE49-F238E27FC236}">
                <a16:creationId xmlns:a16="http://schemas.microsoft.com/office/drawing/2014/main" id="{CBCB960C-D1A3-4051-A811-2D0C53F4506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91722978"/>
              </p:ext>
            </p:extLst>
          </p:nvPr>
        </p:nvGraphicFramePr>
        <p:xfrm>
          <a:off x="1900531" y="76200"/>
          <a:ext cx="4686299" cy="16573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A66B9483-4868-489E-A0B2-F42185ACA868}"/>
              </a:ext>
            </a:extLst>
          </p:cNvPr>
          <p:cNvSpPr/>
          <p:nvPr/>
        </p:nvSpPr>
        <p:spPr>
          <a:xfrm>
            <a:off x="351412" y="1938645"/>
            <a:ext cx="6235417" cy="76636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</a:rPr>
              <a:t>Exploiter l’information pour le prise de décision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</a:rPr>
              <a:t>Réaliser et exploiter des études commerciales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</a:rPr>
              <a:t>Construire une méthodologie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</a:rPr>
              <a:t>Recueillir les données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</a:rPr>
              <a:t>Exploiter les résultats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</a:rPr>
              <a:t>Vendre dans un contexte omni canal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</a:rPr>
              <a:t>Préparer la vente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</a:rPr>
              <a:t>Accueillir le client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</a:rPr>
              <a:t>Conseiller, argumenter, conclure la vente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</a:rPr>
              <a:t>Entretenir la relation client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</a:rPr>
              <a:t>Suivre les évolutions des attentes du client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</a:rPr>
              <a:t>Evaluer l’expérience client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</a:rPr>
              <a:t>Accompagner le client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</a:rPr>
              <a:t>Fidéliser la clientèle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</a:rPr>
              <a:t>Accroître la « valeur client »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fr-FR" sz="1200" b="1" u="sng" dirty="0">
              <a:solidFill>
                <a:srgbClr val="668BC4"/>
              </a:solidFill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228600" indent="-228600">
              <a:buAutoNum type="arabicPeriod" startAt="7"/>
            </a:pPr>
            <a:r>
              <a:rPr lang="fr-FR" sz="1200" b="1" u="sng" dirty="0">
                <a:solidFill>
                  <a:srgbClr val="668BC4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Animer et dynamiser l’offre commerciale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fr-FR" sz="1200" b="1" u="sng" dirty="0">
              <a:solidFill>
                <a:srgbClr val="668BC4"/>
              </a:solidFill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Elaborer et adapter en continu l’offre de produits et de services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Analyser la demande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Analyser l’offre existante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Construire et/ou adapter l’offre de l’unité commerciale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Organiser l’espace commercial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Agencer l’espace commercial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Garantir la disponibilité de l’offre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Maintenir un espace commercial opérationnel et attractif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Respecter les préconisations de l’enseigne, la réglementation, les règles d’hygiène et de sécurité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Développer les performances de l’espace commercial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Mettre en valeur les produits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Optimiser l’implantation de l’offre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Proposer et organiser des animations commerciales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Proposer et organiser des opérations promotionnelles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Concevoir et mettre en place la communication commerciale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Concevoir et mettre en œuvre la communication sur le lieu de vente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Concevoir et mettre en œuvre la communication commerciale externe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Exploiter les réseaux sociaux, les applications et tout autre outils numérique au service de la communication commerciale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Evaluer l’action commerciale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Analyser l’impact des actions mises en œuvre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Proposer des axes d’amélioration ou de développement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094F632D-C96C-43D0-8615-C485B0ECAA9E}"/>
              </a:ext>
            </a:extLst>
          </p:cNvPr>
          <p:cNvSpPr/>
          <p:nvPr/>
        </p:nvSpPr>
        <p:spPr>
          <a:xfrm>
            <a:off x="351412" y="1460536"/>
            <a:ext cx="6235418" cy="408656"/>
          </a:xfrm>
          <a:prstGeom prst="rect">
            <a:avLst/>
          </a:prstGeom>
          <a:solidFill>
            <a:srgbClr val="668B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>
                <a:latin typeface="Cambria" panose="02040503050406030204" pitchFamily="18" charset="0"/>
                <a:ea typeface="Cambria" panose="02040503050406030204" pitchFamily="18" charset="0"/>
              </a:rPr>
              <a:t>PROGRAMME</a:t>
            </a:r>
          </a:p>
        </p:txBody>
      </p:sp>
      <p:sp>
        <p:nvSpPr>
          <p:cNvPr id="10" name="ZoneTexte 34">
            <a:extLst>
              <a:ext uri="{FF2B5EF4-FFF2-40B4-BE49-F238E27FC236}">
                <a16:creationId xmlns:a16="http://schemas.microsoft.com/office/drawing/2014/main" id="{DCF640B1-66AC-422E-B80F-3FDB9B3E958F}"/>
              </a:ext>
            </a:extLst>
          </p:cNvPr>
          <p:cNvSpPr txBox="1"/>
          <p:nvPr/>
        </p:nvSpPr>
        <p:spPr>
          <a:xfrm>
            <a:off x="0" y="9519932"/>
            <a:ext cx="157662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1015218" rtl="0" eaLnBrk="1" latinLnBrk="0" hangingPunct="1">
              <a:defRPr sz="19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7610" algn="l" defTabSz="1015218" rtl="0" eaLnBrk="1" latinLnBrk="0" hangingPunct="1">
              <a:defRPr sz="19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5218" algn="l" defTabSz="1015218" rtl="0" eaLnBrk="1" latinLnBrk="0" hangingPunct="1">
              <a:defRPr sz="19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22828" algn="l" defTabSz="1015218" rtl="0" eaLnBrk="1" latinLnBrk="0" hangingPunct="1">
              <a:defRPr sz="19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30437" algn="l" defTabSz="1015218" rtl="0" eaLnBrk="1" latinLnBrk="0" hangingPunct="1">
              <a:defRPr sz="19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38046" algn="l" defTabSz="1015218" rtl="0" eaLnBrk="1" latinLnBrk="0" hangingPunct="1">
              <a:defRPr sz="19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45655" algn="l" defTabSz="1015218" rtl="0" eaLnBrk="1" latinLnBrk="0" hangingPunct="1">
              <a:defRPr sz="19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53264" algn="l" defTabSz="1015218" rtl="0" eaLnBrk="1" latinLnBrk="0" hangingPunct="1">
              <a:defRPr sz="19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60873" algn="l" defTabSz="1015218" rtl="0" eaLnBrk="1" latinLnBrk="0" hangingPunct="1">
              <a:defRPr sz="19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900" dirty="0" err="1">
                <a:latin typeface="Cambria" panose="02040503050406030204" pitchFamily="18" charset="0"/>
                <a:ea typeface="Cambria" panose="02040503050406030204" pitchFamily="18" charset="0"/>
              </a:rPr>
              <a:t>MAJ_janvier</a:t>
            </a:r>
            <a:r>
              <a:rPr lang="fr-FR" sz="900">
                <a:latin typeface="Cambria" panose="02040503050406030204" pitchFamily="18" charset="0"/>
                <a:ea typeface="Cambria" panose="02040503050406030204" pitchFamily="18" charset="0"/>
              </a:rPr>
              <a:t> 2022_</a:t>
            </a:r>
            <a:r>
              <a:rPr lang="fr-FR" sz="900" dirty="0">
                <a:latin typeface="Cambria" panose="02040503050406030204" pitchFamily="18" charset="0"/>
                <a:ea typeface="Cambria" panose="02040503050406030204" pitchFamily="18" charset="0"/>
              </a:rPr>
              <a:t>ll</a:t>
            </a:r>
          </a:p>
        </p:txBody>
      </p:sp>
      <p:pic>
        <p:nvPicPr>
          <p:cNvPr id="12" name="Image 11">
            <a:extLst>
              <a:ext uri="{FF2B5EF4-FFF2-40B4-BE49-F238E27FC236}">
                <a16:creationId xmlns:a16="http://schemas.microsoft.com/office/drawing/2014/main" id="{810223F7-CC35-4436-87EE-C8644AE6AA95}"/>
              </a:ext>
            </a:extLst>
          </p:cNvPr>
          <p:cNvPicPr/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6184" y="8806747"/>
            <a:ext cx="855024" cy="828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525200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917</TotalTime>
  <Words>794</Words>
  <Application>Microsoft Office PowerPoint</Application>
  <PresentationFormat>Format A4 (210 x 297 mm)</PresentationFormat>
  <Paragraphs>174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Cambria</vt:lpstr>
      <vt:lpstr>Times New Roman</vt:lpstr>
      <vt:lpstr>Thème Office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Léa LEVEQUE</dc:creator>
  <cp:lastModifiedBy>Marjolaine VALLI</cp:lastModifiedBy>
  <cp:revision>56</cp:revision>
  <cp:lastPrinted>2021-01-29T10:28:28Z</cp:lastPrinted>
  <dcterms:created xsi:type="dcterms:W3CDTF">2021-01-29T08:17:44Z</dcterms:created>
  <dcterms:modified xsi:type="dcterms:W3CDTF">2022-11-15T14:41:43Z</dcterms:modified>
</cp:coreProperties>
</file>