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77C"/>
    <a:srgbClr val="EA6B9E"/>
    <a:srgbClr val="AABFDE"/>
    <a:srgbClr val="668BC4"/>
    <a:srgbClr val="8AB8E2"/>
    <a:srgbClr val="5B9BD5"/>
    <a:srgbClr val="AF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Comptabilité Gestion en alternance</a:t>
          </a:r>
        </a:p>
        <a:p>
          <a:pPr>
            <a:lnSpc>
              <a:spcPct val="90000"/>
            </a:lnSpc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35521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60000"/>
            <a:lumOff val="4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 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Comptabilité Gestion en alternance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35521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60000"/>
            <a:lumOff val="4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Comptabilité Gestion en alternance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35521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60000"/>
            <a:lumOff val="4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Comptabilité Gestion en alternance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35521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60000"/>
            <a:lumOff val="4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Comptabilité Gestion en alternance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35521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60000"/>
            <a:lumOff val="4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 </a:t>
          </a:r>
        </a:p>
      </dsp:txBody>
      <dsp:txXfrm>
        <a:off x="3853675" y="566789"/>
        <a:ext cx="624468" cy="416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Comptabilité Gestion en alternance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35521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60000"/>
            <a:lumOff val="4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Comptabilité Gestion en alternance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35521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60000"/>
            <a:lumOff val="4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Comptabilité Gestion en alternance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35521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60000"/>
            <a:lumOff val="4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74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9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1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6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40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64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43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88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50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63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1.xml"/><Relationship Id="rId10" Type="http://schemas.openxmlformats.org/officeDocument/2006/relationships/hyperlink" Target="https://www.legifrance.gouv.fr/download/file/2WUzksH3ufMBhyv420fYWJ9zMW9r0VCLrkV8AmAAT3o=/JOE" TargetMode="External"/><Relationship Id="rId4" Type="http://schemas.openxmlformats.org/officeDocument/2006/relationships/diagramData" Target="../diagrams/data1.xml"/><Relationship Id="rId9" Type="http://schemas.openxmlformats.org/officeDocument/2006/relationships/hyperlink" Target="mailto:refhand@dlsmetz.ne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7714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98A41915-3CA6-43FA-95E8-B5EAD757B4B3}"/>
              </a:ext>
            </a:extLst>
          </p:cNvPr>
          <p:cNvSpPr/>
          <p:nvPr/>
        </p:nvSpPr>
        <p:spPr>
          <a:xfrm>
            <a:off x="419531" y="1627883"/>
            <a:ext cx="2676526" cy="3227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Objectifs pédagogiques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41D5DE-DD3F-47F7-B703-64C3C2AFEA83}"/>
              </a:ext>
            </a:extLst>
          </p:cNvPr>
          <p:cNvSpPr/>
          <p:nvPr/>
        </p:nvSpPr>
        <p:spPr>
          <a:xfrm>
            <a:off x="3809702" y="3395051"/>
            <a:ext cx="2605259" cy="2358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Public et Pré requis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F85A29-690D-4BD9-BAF1-A79D6BC57334}"/>
              </a:ext>
            </a:extLst>
          </p:cNvPr>
          <p:cNvSpPr/>
          <p:nvPr/>
        </p:nvSpPr>
        <p:spPr>
          <a:xfrm>
            <a:off x="443343" y="4430471"/>
            <a:ext cx="2676526" cy="398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Moyens pédagogiques, techniques et d'encadrement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6FB0154-FB45-4F82-BA4F-A428198E3E1A}"/>
              </a:ext>
            </a:extLst>
          </p:cNvPr>
          <p:cNvSpPr/>
          <p:nvPr/>
        </p:nvSpPr>
        <p:spPr>
          <a:xfrm>
            <a:off x="3737797" y="5632792"/>
            <a:ext cx="2605259" cy="398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Suivi et évaluation 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des résultats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32970-6AAE-4B7E-93AB-7DAC0D0507C4}"/>
              </a:ext>
            </a:extLst>
          </p:cNvPr>
          <p:cNvSpPr/>
          <p:nvPr/>
        </p:nvSpPr>
        <p:spPr>
          <a:xfrm>
            <a:off x="419531" y="7094085"/>
            <a:ext cx="2676526" cy="398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Durée et prise en charge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 de la formation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0FC06E-AEE4-4D7C-BFEC-C71B0BB0AA2F}"/>
              </a:ext>
            </a:extLst>
          </p:cNvPr>
          <p:cNvSpPr/>
          <p:nvPr/>
        </p:nvSpPr>
        <p:spPr>
          <a:xfrm>
            <a:off x="3737797" y="7629430"/>
            <a:ext cx="2605259" cy="398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Modalités de recrutement</a:t>
            </a:r>
          </a:p>
        </p:txBody>
      </p:sp>
      <p:sp>
        <p:nvSpPr>
          <p:cNvPr id="22" name="ZoneTexte 34">
            <a:extLst>
              <a:ext uri="{FF2B5EF4-FFF2-40B4-BE49-F238E27FC236}">
                <a16:creationId xmlns:a16="http://schemas.microsoft.com/office/drawing/2014/main" id="{CCE20054-0F12-4FD9-8816-4D831988547C}"/>
              </a:ext>
            </a:extLst>
          </p:cNvPr>
          <p:cNvSpPr txBox="1"/>
          <p:nvPr/>
        </p:nvSpPr>
        <p:spPr>
          <a:xfrm>
            <a:off x="132522" y="9375719"/>
            <a:ext cx="15879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>
                <a:latin typeface="Cambria" panose="02040503050406030204" pitchFamily="18" charset="0"/>
                <a:ea typeface="Cambria" panose="02040503050406030204" pitchFamily="18" charset="0"/>
              </a:rPr>
              <a:t>Code diplôme : 32031408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5B74DA-2F98-4F6E-9716-8EBC83750423}"/>
              </a:ext>
            </a:extLst>
          </p:cNvPr>
          <p:cNvSpPr/>
          <p:nvPr/>
        </p:nvSpPr>
        <p:spPr>
          <a:xfrm>
            <a:off x="272352" y="2218038"/>
            <a:ext cx="3256357" cy="165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Maîtrise du processus comptable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Maîtrise de l’enregistrement des opérations courantes à la fois financières et d’investissement, des déclarations sociales et fiscales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Mise en place d’une comptabilité analytique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Conseiller les dirigeants d’une entreprise sur tous les aspects de la comptabilité.</a:t>
            </a:r>
            <a:endParaRPr lang="fr-FR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D2DD63-AF47-4754-A2B1-485CDE9CD397}"/>
              </a:ext>
            </a:extLst>
          </p:cNvPr>
          <p:cNvSpPr/>
          <p:nvPr/>
        </p:nvSpPr>
        <p:spPr>
          <a:xfrm>
            <a:off x="3809702" y="3804934"/>
            <a:ext cx="2605260" cy="1647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Accessibilité aux personnes en situation de handicap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Coordonnée Référent Handicap: 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hlinkClick r:id="rId9"/>
              </a:rPr>
              <a:t>refhand@dlsmetz.net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lnSpc>
                <a:spcPct val="107000"/>
              </a:lnSpc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Titulaire d’un bac général, technologique ou professionnel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Titulaire d’un titre RNCP niveau IV</a:t>
            </a:r>
            <a:endParaRPr lang="fr-FR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679486-46D3-49F4-8180-CB0D10BA3ED8}"/>
              </a:ext>
            </a:extLst>
          </p:cNvPr>
          <p:cNvSpPr/>
          <p:nvPr/>
        </p:nvSpPr>
        <p:spPr>
          <a:xfrm>
            <a:off x="340665" y="4994405"/>
            <a:ext cx="3119730" cy="147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Accompagnement et suivi individualisé de l’enseignement pour l’adapter aux besoins des étudiants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Stages professionnels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Travail de groupe en informatique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Cours optionnels de chinois et luxembourgeois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F6D947-4D82-4201-AEB7-A13D1FF55DFC}"/>
              </a:ext>
            </a:extLst>
          </p:cNvPr>
          <p:cNvSpPr/>
          <p:nvPr/>
        </p:nvSpPr>
        <p:spPr>
          <a:xfrm>
            <a:off x="309270" y="7687962"/>
            <a:ext cx="3119730" cy="1080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7h/ jour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 septembre 2023 à juin 2025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Prise en charge par les OPCO (Contrat d’Apprentissage)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 total de 1350h de 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09EE98-3CBF-44EE-9386-D7D379C5CAB3}"/>
              </a:ext>
            </a:extLst>
          </p:cNvPr>
          <p:cNvSpPr/>
          <p:nvPr/>
        </p:nvSpPr>
        <p:spPr>
          <a:xfrm>
            <a:off x="3615909" y="6173356"/>
            <a:ext cx="2849033" cy="1278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Examens selon les modalités définis au référentiel du diplôme: (p.149 à 243)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10"/>
              </a:rPr>
              <a:t>https://www.legifrance.gouv.fr/download/file/2WUzksH3ufMBhyv420fYWJ9zMW9r0VCLrkV8AmAAT3o=/JOE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91291D-BD5D-44D4-8ADC-CE3AF3140A4B}"/>
              </a:ext>
            </a:extLst>
          </p:cNvPr>
          <p:cNvSpPr/>
          <p:nvPr/>
        </p:nvSpPr>
        <p:spPr>
          <a:xfrm>
            <a:off x="3737799" y="8105687"/>
            <a:ext cx="2437714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Inscription et sélection sur Parcoursup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440DE9F-9D53-4E1B-B07F-81B06C999B0A}"/>
              </a:ext>
            </a:extLst>
          </p:cNvPr>
          <p:cNvSpPr/>
          <p:nvPr/>
        </p:nvSpPr>
        <p:spPr>
          <a:xfrm>
            <a:off x="4509802" y="1822206"/>
            <a:ext cx="1205058" cy="1043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120 ECTS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031" y="8761423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6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7719069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539530"/>
            <a:ext cx="6235418" cy="408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351411" y="2076201"/>
            <a:ext cx="6235417" cy="7507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Contrôle et traitement comptable des opérations commerciales</a:t>
            </a:r>
            <a:endParaRPr lang="fr-FR" sz="12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endParaRPr lang="fr-FR" sz="1200" b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 du système d’information comptable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sources du droit comptable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hiérarchie des travaux comptables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modèles comptables et les principes d’enregistrement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tenue et le suivi des dossiers clients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contrôle des opérations et l’archivage des documents commerciaux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L’enregistrement et le contrôle des opérations relatives aux clients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suivi des créances, contrôle et lettrage des comptes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L’enregistrement et le suivi des effets de commerce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 du portefeuille client, réduction du risque, relance des clients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Suivi des opérations relatives aux factures fournisseurs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Enregistrement des factures d’achat (1</a:t>
            </a:r>
            <a:r>
              <a:rPr lang="fr-FR" sz="1200" baseline="30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ère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partie)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Enregistrement des factures d’achat (2</a:t>
            </a:r>
            <a:r>
              <a:rPr lang="fr-FR" sz="1200" baseline="30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ème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partie)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Pointage des relevés et des comptes bancaires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Réaliser un état de rapprochement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Organisation du processus « Contrôle et traitement des opérations commerciales »: Procédures de contrôle interne</a:t>
            </a:r>
          </a:p>
          <a:p>
            <a:pPr lvl="0"/>
            <a:endParaRPr lang="fr-FR" sz="1200" b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 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Contrôle  et production de l’information</a:t>
            </a:r>
          </a:p>
          <a:p>
            <a:pPr lvl="0"/>
            <a:endParaRPr lang="fr-FR" sz="11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veille réglementaire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amortissements économiques des immobilisations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amortissements dérogatoires: les amortissements fiscaux et exceptionnels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dépréciations des actifs immobilisés et des titres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opérations d’inventaire relatives aux stocks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opérations d’inventaire relatives aux clients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Notion de passif et provisions pour risques et charges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Opérations comptables liées à la constitution de l’entreprise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Opérations comptables relatives à l’argumentation de capital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Ajustement des comptes de gestion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Apurement des comptes d’attente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Contrôle nécessaire dans les procédures d’inventaire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Production des comptes annuels et des situations intermédiaires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Travaux relatifs à l’affectation des résultats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633" y="8758329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0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7719069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539530"/>
            <a:ext cx="6235418" cy="408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351412" y="2076201"/>
            <a:ext cx="6235418" cy="2014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Sauvegarde et archivage des documents comptables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Contribution à la production d’informations nécessaires à la consolidation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Contribution à la performance du processus « Contrôle et production de l’information financière »</a:t>
            </a:r>
          </a:p>
          <a:p>
            <a:pPr lvl="0"/>
            <a:endParaRPr lang="fr-FR" sz="1200" b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lvl="0" indent="-228600">
              <a:buFont typeface="+mj-lt"/>
              <a:buAutoNum type="arabicPeriod" startAt="3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Gestion des obligations fiscales</a:t>
            </a:r>
          </a:p>
          <a:p>
            <a:pPr lvl="0"/>
            <a:endParaRPr lang="fr-FR" sz="11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Réalisation de la veille juridique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Obligations fiscales de l’organisation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Opérations relatives à la TVA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0EC94CE-4390-427A-8DA2-4058AE1BC2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30691"/>
            <a:ext cx="6858000" cy="1238865"/>
          </a:xfrm>
          <a:prstGeom prst="rect">
            <a:avLst/>
          </a:prstGeom>
        </p:spPr>
      </p:pic>
      <p:sp>
        <p:nvSpPr>
          <p:cNvPr id="8" name="ZoneTexte 34">
            <a:extLst>
              <a:ext uri="{FF2B5EF4-FFF2-40B4-BE49-F238E27FC236}">
                <a16:creationId xmlns:a16="http://schemas.microsoft.com/office/drawing/2014/main" id="{DCF640B1-66AC-422E-B80F-3FDB9B3E958F}"/>
              </a:ext>
            </a:extLst>
          </p:cNvPr>
          <p:cNvSpPr txBox="1"/>
          <p:nvPr/>
        </p:nvSpPr>
        <p:spPr>
          <a:xfrm>
            <a:off x="89994" y="9463326"/>
            <a:ext cx="1576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err="1">
                <a:latin typeface="Cambria" panose="02040503050406030204" pitchFamily="18" charset="0"/>
                <a:ea typeface="Cambria" panose="02040503050406030204" pitchFamily="18" charset="0"/>
              </a:rPr>
              <a:t>MAJ_janvier</a:t>
            </a:r>
            <a:r>
              <a:rPr lang="fr-FR" sz="900" dirty="0">
                <a:latin typeface="Cambria" panose="02040503050406030204" pitchFamily="18" charset="0"/>
                <a:ea typeface="Cambria" panose="02040503050406030204" pitchFamily="18" charset="0"/>
              </a:rPr>
              <a:t> 2022_ll</a:t>
            </a:r>
          </a:p>
        </p:txBody>
      </p:sp>
    </p:spTree>
    <p:extLst>
      <p:ext uri="{BB962C8B-B14F-4D97-AF65-F5344CB8AC3E}">
        <p14:creationId xmlns:p14="http://schemas.microsoft.com/office/powerpoint/2010/main" val="103396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531947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410374"/>
            <a:ext cx="6235418" cy="408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351412" y="1869192"/>
            <a:ext cx="6235418" cy="7594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 startAt="4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Gestion des relations sociales</a:t>
            </a:r>
          </a:p>
          <a:p>
            <a:endParaRPr lang="fr-FR" sz="12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Conduite de la veille sociale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Préparation des formalités administratives de gestion du personnel et information des salariés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Gestion comptable de la paie et information des salariés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Contribution à la performance du processus et la recherche de la sécurisation des opérations</a:t>
            </a:r>
            <a:endParaRPr lang="fr-FR" sz="12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fr-FR" sz="12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rabicPeriod" startAt="5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Analyse et prévision de l’activité</a:t>
            </a:r>
          </a:p>
          <a:p>
            <a:endParaRPr lang="fr-FR" sz="12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Identification de la structure des coûts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Calcul, contrôle et analyse des coûts de revient des activités, produits et services de l’organisation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Prévision et suivi de l’activité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Mise en place d’une gestion budgétaire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Elaboration des tableaux de bord opérationnels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rabicPeriod" startAt="6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Analyse de la situation financière</a:t>
            </a:r>
          </a:p>
          <a:p>
            <a:pPr marL="228600" indent="-228600">
              <a:buAutoNum type="arabicPeriod" startAt="6"/>
            </a:pPr>
            <a:endParaRPr lang="fr-FR" sz="12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 de la performance de l’organisation</a:t>
            </a:r>
          </a:p>
          <a:p>
            <a:pPr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 de la rentabilité d’un investissement</a:t>
            </a:r>
          </a:p>
          <a:p>
            <a:pPr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 de l’équilibre financier de l’organisation</a:t>
            </a:r>
          </a:p>
          <a:p>
            <a:pPr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 de la trésorerie et de la solvabilité de l’organisation</a:t>
            </a:r>
          </a:p>
          <a:p>
            <a:pPr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 des modalités de financement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 dynamique des flux financiers</a:t>
            </a:r>
          </a:p>
          <a:p>
            <a:pPr indent="-171450">
              <a:buFont typeface="Arial" panose="020B0604020202020204" pitchFamily="34" charset="0"/>
              <a:buChar char="•"/>
            </a:pPr>
            <a:endParaRPr lang="fr-FR" sz="12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 startAt="7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Fiabilisation de l’information et du système d’information comptable</a:t>
            </a:r>
          </a:p>
          <a:p>
            <a:pPr marL="228600" indent="-228600">
              <a:buAutoNum type="arabicPeriod" startAt="7"/>
            </a:pPr>
            <a:endParaRPr lang="fr-FR" sz="12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08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Recherche d’information</a:t>
            </a:r>
          </a:p>
          <a:p>
            <a:pPr marL="108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Gérer les informations de l’organisation</a:t>
            </a:r>
          </a:p>
          <a:p>
            <a:pPr marL="108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Contribuer à la qualité du système d’information</a:t>
            </a:r>
          </a:p>
          <a:p>
            <a:pPr marL="108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07000"/>
              </a:lnSpc>
              <a:buAutoNum type="arabicPeriod" startAt="8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Enseignement général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Culture général et expression (français)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Langues vivantes étrangères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Mathématiques appliquées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Culture Economique, Juridique et Managériale</a:t>
            </a:r>
          </a:p>
        </p:txBody>
      </p:sp>
      <p:sp>
        <p:nvSpPr>
          <p:cNvPr id="10" name="ZoneTexte 34">
            <a:extLst>
              <a:ext uri="{FF2B5EF4-FFF2-40B4-BE49-F238E27FC236}">
                <a16:creationId xmlns:a16="http://schemas.microsoft.com/office/drawing/2014/main" id="{DCF640B1-66AC-422E-B80F-3FDB9B3E958F}"/>
              </a:ext>
            </a:extLst>
          </p:cNvPr>
          <p:cNvSpPr txBox="1"/>
          <p:nvPr/>
        </p:nvSpPr>
        <p:spPr>
          <a:xfrm>
            <a:off x="160557" y="9472507"/>
            <a:ext cx="1576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err="1">
                <a:latin typeface="Cambria" panose="02040503050406030204" pitchFamily="18" charset="0"/>
                <a:ea typeface="Cambria" panose="02040503050406030204" pitchFamily="18" charset="0"/>
              </a:rPr>
              <a:t>MAJ_janvier</a:t>
            </a:r>
            <a:r>
              <a:rPr lang="fr-FR" sz="900" dirty="0">
                <a:latin typeface="Cambria" panose="02040503050406030204" pitchFamily="18" charset="0"/>
                <a:ea typeface="Cambria" panose="02040503050406030204" pitchFamily="18" charset="0"/>
              </a:rPr>
              <a:t> 2022_ll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867" y="8744038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900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</TotalTime>
  <Words>709</Words>
  <Application>Microsoft Office PowerPoint</Application>
  <PresentationFormat>Format A4 (210 x 297 mm)</PresentationFormat>
  <Paragraphs>129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Léa LEVEQUE</dc:creator>
  <cp:lastModifiedBy>Marjolaine VALLI</cp:lastModifiedBy>
  <cp:revision>57</cp:revision>
  <cp:lastPrinted>2021-01-29T10:28:28Z</cp:lastPrinted>
  <dcterms:created xsi:type="dcterms:W3CDTF">2021-01-29T08:17:44Z</dcterms:created>
  <dcterms:modified xsi:type="dcterms:W3CDTF">2022-11-15T14:41:25Z</dcterms:modified>
</cp:coreProperties>
</file>