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9E"/>
    <a:srgbClr val="E3177C"/>
    <a:srgbClr val="AABFDE"/>
    <a:srgbClr val="668BC4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>
            <a:lnSpc>
              <a:spcPct val="9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</a:t>
          </a:r>
          <a:r>
            <a:rPr lang="fr-FR" sz="900" b="1">
              <a:latin typeface="Cambria" panose="02040503050406030204" pitchFamily="18" charset="0"/>
              <a:ea typeface="Cambria" panose="02040503050406030204" pitchFamily="18" charset="0"/>
            </a:rPr>
            <a:t>RNCP 35473</a:t>
          </a:r>
          <a:endParaRPr lang="fr-FR" sz="9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EA6B9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E3177C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</a:t>
          </a:r>
          <a:r>
            <a:rPr lang="fr-FR" sz="900" b="1" kern="1200">
              <a:latin typeface="Cambria" panose="02040503050406030204" pitchFamily="18" charset="0"/>
              <a:ea typeface="Cambria" panose="02040503050406030204" pitchFamily="18" charset="0"/>
            </a:rPr>
            <a:t>RNCP 35473</a:t>
          </a:r>
          <a:endParaRPr lang="fr-FR" sz="9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E3177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Assurance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4922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EA6B9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openxmlformats.org/officeDocument/2006/relationships/hyperlink" Target="https://www.legifrance.gouv.fr/download/pdf?id=A4F96nqzECr3O8nJstLKclVTC2gzvG3rX0Yw_wHhyng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2584803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19531" y="1627883"/>
            <a:ext cx="2676526" cy="322714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757178" y="2869782"/>
            <a:ext cx="2605259" cy="23580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343" y="4430471"/>
            <a:ext cx="2676526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737799" y="5296796"/>
            <a:ext cx="2605259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19531" y="6408478"/>
            <a:ext cx="2676526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737799" y="7768031"/>
            <a:ext cx="2605259" cy="398308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20" name="ZoneTexte 34">
            <a:extLst>
              <a:ext uri="{FF2B5EF4-FFF2-40B4-BE49-F238E27FC236}">
                <a16:creationId xmlns:a16="http://schemas.microsoft.com/office/drawing/2014/main" id="{6042889A-6E3C-4269-8A03-63F044EF2163}"/>
              </a:ext>
            </a:extLst>
          </p:cNvPr>
          <p:cNvSpPr txBox="1"/>
          <p:nvPr/>
        </p:nvSpPr>
        <p:spPr>
          <a:xfrm>
            <a:off x="419531" y="9437130"/>
            <a:ext cx="1674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latin typeface="Cambria" panose="02040503050406030204" pitchFamily="18" charset="0"/>
                <a:ea typeface="Cambria" panose="02040503050406030204" pitchFamily="18" charset="0"/>
              </a:rPr>
              <a:t>Code diplôme :32031311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4F8946-1B49-43AD-A644-16F55685535E}"/>
              </a:ext>
            </a:extLst>
          </p:cNvPr>
          <p:cNvSpPr/>
          <p:nvPr/>
        </p:nvSpPr>
        <p:spPr>
          <a:xfrm>
            <a:off x="247340" y="2262267"/>
            <a:ext cx="3020907" cy="1856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Former des professionnels afin :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D’informer et conseiller le client ou le prospect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participer à l’élaboration d’une offre de produits et/ou de services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gérer de manière personnalisée les contrats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contribuer à la fidélisation des clients et au développement du portefeuille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4A758-616C-416B-B5B9-F57D873F7CEC}"/>
              </a:ext>
            </a:extLst>
          </p:cNvPr>
          <p:cNvSpPr/>
          <p:nvPr/>
        </p:nvSpPr>
        <p:spPr>
          <a:xfrm>
            <a:off x="3737798" y="3269578"/>
            <a:ext cx="2676857" cy="183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BAC STMG – Professionnel, Général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Esprit d’analyse et sens de la communication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Aptitude Commerciale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125B1-E2E2-4B66-9726-7BD3007BD39D}"/>
              </a:ext>
            </a:extLst>
          </p:cNvPr>
          <p:cNvSpPr/>
          <p:nvPr/>
        </p:nvSpPr>
        <p:spPr>
          <a:xfrm>
            <a:off x="309270" y="5116580"/>
            <a:ext cx="2786787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Suivi individualisé et régulier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Salles informatiques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Cours optionnels chinois et  luxembourgeois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A447C-81FD-4A47-8675-D7DACB1D64D7}"/>
              </a:ext>
            </a:extLst>
          </p:cNvPr>
          <p:cNvSpPr/>
          <p:nvPr/>
        </p:nvSpPr>
        <p:spPr>
          <a:xfrm>
            <a:off x="3737798" y="5894928"/>
            <a:ext cx="2963791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Contrôle continu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écrits et oraux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selon les modalités définis au référentiel du diplôme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10"/>
              </a:rPr>
              <a:t>https://www.legifrance.gouv.fr/download/pdf?id=A4F96nqzECr3O8nJstLKclVTC2gzvG3rX0Yw_wHhyng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35C798-83D3-45DA-A77F-0494E74F4075}"/>
              </a:ext>
            </a:extLst>
          </p:cNvPr>
          <p:cNvSpPr/>
          <p:nvPr/>
        </p:nvSpPr>
        <p:spPr>
          <a:xfrm>
            <a:off x="309270" y="6980428"/>
            <a:ext cx="2795241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7h/ jour, semaine complète en milieu de mois au Centre de Formation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septembre 2023 à  juin 2025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Prise en charge par les OPCO (Contrat d’Apprentissage)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 total de 1350h de formation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AD09B5-13B7-437A-AB89-4234C092FE39}"/>
              </a:ext>
            </a:extLst>
          </p:cNvPr>
          <p:cNvSpPr/>
          <p:nvPr/>
        </p:nvSpPr>
        <p:spPr>
          <a:xfrm>
            <a:off x="3714170" y="8278242"/>
            <a:ext cx="2628888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Inscription et sélection sur Parcoursup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440DE9F-9D53-4E1B-B07F-81B06C999B0A}"/>
              </a:ext>
            </a:extLst>
          </p:cNvPr>
          <p:cNvSpPr/>
          <p:nvPr/>
        </p:nvSpPr>
        <p:spPr>
          <a:xfrm>
            <a:off x="4426085" y="1608216"/>
            <a:ext cx="1205058" cy="1043979"/>
          </a:xfrm>
          <a:prstGeom prst="ellipse">
            <a:avLst/>
          </a:prstGeom>
          <a:solidFill>
            <a:srgbClr val="EA6B9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120 ECTS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68" y="8740607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2932312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460688"/>
            <a:ext cx="6235418" cy="40865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2074938"/>
            <a:ext cx="6235418" cy="7409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Enseignement général 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Culture Générale et Expression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Langues vivantes Étrangères</a:t>
            </a:r>
          </a:p>
          <a:p>
            <a:pPr algn="just"/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 algn="just">
              <a:buFont typeface="+mj-lt"/>
              <a:buAutoNum type="arabicPeriod" startAt="2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Culture professionnelle appliquée:</a:t>
            </a:r>
          </a:p>
          <a:p>
            <a:pPr algn="just"/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fondamentaux de l’assurance: Qu’est-ce que l’assurance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L’organisation du secteur assurantiel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cadre réglementaire du secteur assurantiel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L’environnement juridique de l’assurance: introduction au droit, les règles de droit relatives au contrat d’assurance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droit de la responsabilité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Méthodologie: exploiter une documentation rédigée et/ou chiffrée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L’environnement juridique de l’assurance: le droit du travail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droit patrimonial: organisation patrimoniale des couples, libéralités, successions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Vente et développement commercial</a:t>
            </a:r>
          </a:p>
          <a:p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Marché des particuliers: auto, MRH, Santé, GAV, garantie emprunteur, IJ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Régimes sociaux + acquis sociaux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Assurances affinitaires, dépendance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 vie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Marché des professionnels: MRP, RC, RC décennale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Construction, assurance DO, perte d’exploitation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Bris de machine, tous risques informatiques, marchandises transportées, contrats à fiscalité spécifique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Gestion de sinistre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règles communes à la gestion des sinistre: la déclaration de sinistre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L’indemnisation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recours, la subrogation et les renonciations à recours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règles de gestion propres aux assureurs: règles internes et conventions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gestions de sinistre automobile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gestions de sinistre en habitation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Méthodologie du cas pratique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65" y="8733029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2932312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460688"/>
            <a:ext cx="6235418" cy="40865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09270" y="2074938"/>
            <a:ext cx="492488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 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 multirisques professionnelles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Assurance vie + assurance décès, rachat total et partiel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Convention DRAC, détérioration immobilière, IRSI, CIDRE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Méthodologie du cas pratique, prestation santé, calcul de retraite, prestation en prévoyance</a:t>
            </a:r>
            <a:endParaRPr lang="fr-FR" sz="1200" b="1" u="sng" dirty="0">
              <a:solidFill>
                <a:srgbClr val="E3177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 startAt="5"/>
            </a:pPr>
            <a:endParaRPr lang="fr-FR" sz="1200" b="1" u="sng" dirty="0">
              <a:solidFill>
                <a:srgbClr val="E3177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Relation clients sinistres: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Comprendre l’importance de la relation client sinistre dans le marché de l’assurance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Maîtriser les vérifications à réaliser lors de la réception de la déclaration de sinistre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Accueil du client en situation de sinistre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Savoir décoder les émotions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Gérer une situation difficile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Savoir apporter une réponse technique appropriée et comprise du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Mise en situation à travers des jeux de rôle</a:t>
            </a:r>
          </a:p>
          <a:p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Accueil en situation de sinistre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Empathie et règles de gestion des sinistres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Vérification préalable à l’ouverture d’un dossier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 algn="just">
              <a:buFont typeface="+mj-lt"/>
              <a:buAutoNum type="arabicPeriod" startAt="6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 algn="just">
              <a:buFont typeface="+mj-lt"/>
              <a:buAutoNum type="arabicPeriod" startAt="6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Communication Digitale, utilisation du système d’information et des outils numériques: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 algn="just">
              <a:buFont typeface="+mj-lt"/>
              <a:buAutoNum type="arabicPeriod" startAt="6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Outils de communication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Réglementation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Base de données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à la certification PIX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Outils collaboratifs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Acteurs du système d’information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Procédures numériques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Certification PIX (pour les élèves n’ayant pas validé la certification en première année)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33" y="8736390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9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2932312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460688"/>
            <a:ext cx="6235418" cy="408656"/>
          </a:xfrm>
          <a:prstGeom prst="rect">
            <a:avLst/>
          </a:prstGeom>
          <a:solidFill>
            <a:srgbClr val="E31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2074938"/>
            <a:ext cx="4914271" cy="242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 startAt="7"/>
            </a:pPr>
            <a:r>
              <a:rPr lang="fr-FR" sz="1200" b="1" u="sng" dirty="0">
                <a:solidFill>
                  <a:srgbClr val="E3177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Ateliers professionnels: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Accompagnement dans la recherche des stages professionnels: identification des secteurs de recherche, lettre de motivation, CV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Préparation à l’entretien de recrutement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Savoir constituer son dossier professionnel: explication des attendus des fiches d’activité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Communication orale professionnelle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Communication écrite professionnelle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Suivi et préparation des fiches du dossier professionnel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Préparation à l’épreuve E32, jeux de rôles et expression orale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Préparation à l’épreuve E42 du BTS</a:t>
            </a:r>
          </a:p>
        </p:txBody>
      </p:sp>
      <p:sp>
        <p:nvSpPr>
          <p:cNvPr id="8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160557" y="9472507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MAJ_janvier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 2022_ll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54B0855-AA1C-4682-B1DE-1020334989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2662"/>
            <a:ext cx="6858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124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1389</TotalTime>
  <Words>689</Words>
  <Application>Microsoft Office PowerPoint</Application>
  <PresentationFormat>Format A4 (210 x 297 mm)</PresentationFormat>
  <Paragraphs>128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Patricia RUIZ-HURAUX</cp:lastModifiedBy>
  <cp:revision>67</cp:revision>
  <cp:lastPrinted>2021-03-02T09:57:52Z</cp:lastPrinted>
  <dcterms:created xsi:type="dcterms:W3CDTF">2021-01-29T08:17:44Z</dcterms:created>
  <dcterms:modified xsi:type="dcterms:W3CDTF">2023-03-07T15:44:45Z</dcterms:modified>
</cp:coreProperties>
</file>