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177C"/>
    <a:srgbClr val="EA6B9E"/>
    <a:srgbClr val="AABFDE"/>
    <a:srgbClr val="668BC4"/>
    <a:srgbClr val="8AB8E2"/>
    <a:srgbClr val="5B9BD5"/>
    <a:srgbClr val="AFCE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32CC6C-8EC6-490A-B2D5-86D8CA63577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D11D776-FD56-4B9E-B48C-B81C41636116}">
      <dgm:prSet phldrT="[Texte]" custT="1"/>
      <dgm:spPr>
        <a:solidFill>
          <a:srgbClr val="E3177C"/>
        </a:solidFill>
      </dgm:spPr>
      <dgm:t>
        <a:bodyPr/>
        <a:lstStyle/>
        <a:p>
          <a:pPr>
            <a:lnSpc>
              <a:spcPct val="90000"/>
            </a:lnSpc>
          </a:pPr>
          <a:r>
            <a:rPr lang="fr-FR" sz="1600" b="1" dirty="0">
              <a:latin typeface="Cambria" panose="02040503050406030204" pitchFamily="18" charset="0"/>
              <a:ea typeface="Cambria" panose="02040503050406030204" pitchFamily="18" charset="0"/>
            </a:rPr>
            <a:t>Bachelor Banque-Assurance</a:t>
          </a:r>
        </a:p>
        <a:p>
          <a:pPr>
            <a:lnSpc>
              <a:spcPct val="100000"/>
            </a:lnSpc>
          </a:pPr>
          <a:r>
            <a:rPr lang="fr-FR" sz="900" b="1" dirty="0">
              <a:latin typeface="Cambria" panose="02040503050406030204" pitchFamily="18" charset="0"/>
              <a:ea typeface="Cambria" panose="02040503050406030204" pitchFamily="18" charset="0"/>
            </a:rPr>
            <a:t>Titre de niveau VI Chargé de Clientèle</a:t>
          </a:r>
        </a:p>
        <a:p>
          <a:pPr>
            <a:lnSpc>
              <a:spcPct val="100000"/>
            </a:lnSpc>
          </a:pPr>
          <a:r>
            <a:rPr lang="fr-FR" sz="900" b="1" dirty="0">
              <a:latin typeface="Cambria" panose="02040503050406030204" pitchFamily="18" charset="0"/>
              <a:ea typeface="Cambria" panose="02040503050406030204" pitchFamily="18" charset="0"/>
            </a:rPr>
            <a:t> Assurance-Banque – Code RNCP 34478</a:t>
          </a:r>
        </a:p>
      </dgm:t>
    </dgm:pt>
    <dgm:pt modelId="{1600C51F-2CFD-47AC-8378-F987A206C86C}" type="parTrans" cxnId="{A0F991EE-19A6-4112-98AB-70764D9A36D1}">
      <dgm:prSet/>
      <dgm:spPr/>
      <dgm:t>
        <a:bodyPr/>
        <a:lstStyle/>
        <a:p>
          <a:endParaRPr lang="fr-FR"/>
        </a:p>
      </dgm:t>
    </dgm:pt>
    <dgm:pt modelId="{40A065A4-F69E-4370-AABF-E99D2A29A897}" type="sibTrans" cxnId="{A0F991EE-19A6-4112-98AB-70764D9A36D1}">
      <dgm:prSet/>
      <dgm:spPr/>
      <dgm:t>
        <a:bodyPr/>
        <a:lstStyle/>
        <a:p>
          <a:endParaRPr lang="fr-FR"/>
        </a:p>
      </dgm:t>
    </dgm:pt>
    <dgm:pt modelId="{9797FC85-F792-401C-85A1-6AA32224CB19}">
      <dgm:prSet phldrT="[Texte]" custT="1"/>
      <dgm:spPr>
        <a:solidFill>
          <a:srgbClr val="EA6B9E">
            <a:alpha val="89804"/>
          </a:srgbClr>
        </a:solidFill>
      </dgm:spPr>
      <dgm:t>
        <a:bodyPr/>
        <a:lstStyle/>
        <a:p>
          <a:r>
            <a:rPr lang="fr-FR" sz="2000" dirty="0">
              <a:latin typeface="Cambria" panose="02040503050406030204" pitchFamily="18" charset="0"/>
              <a:ea typeface="Cambria" panose="02040503050406030204" pitchFamily="18" charset="0"/>
            </a:rPr>
            <a:t>1 an</a:t>
          </a:r>
        </a:p>
      </dgm:t>
    </dgm:pt>
    <dgm:pt modelId="{4EE63466-365F-4D43-A57B-4A3A689E1A44}" type="parTrans" cxnId="{BA9378E8-7D9E-41C2-A91D-E6C7961275EB}">
      <dgm:prSet/>
      <dgm:spPr/>
      <dgm:t>
        <a:bodyPr/>
        <a:lstStyle/>
        <a:p>
          <a:endParaRPr lang="fr-FR"/>
        </a:p>
      </dgm:t>
    </dgm:pt>
    <dgm:pt modelId="{286B5D9F-CDE8-4760-84AA-046D1BC55D57}" type="sibTrans" cxnId="{BA9378E8-7D9E-41C2-A91D-E6C7961275EB}">
      <dgm:prSet/>
      <dgm:spPr/>
      <dgm:t>
        <a:bodyPr/>
        <a:lstStyle/>
        <a:p>
          <a:endParaRPr lang="fr-FR"/>
        </a:p>
      </dgm:t>
    </dgm:pt>
    <dgm:pt modelId="{F116172B-FAE9-4453-9B5A-57C0C6CF63CF}" type="pres">
      <dgm:prSet presAssocID="{F832CC6C-8EC6-490A-B2D5-86D8CA63577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7058853-B8DC-4C37-A069-741141AEA385}" type="pres">
      <dgm:prSet presAssocID="{5D11D776-FD56-4B9E-B48C-B81C41636116}" presName="horFlow" presStyleCnt="0"/>
      <dgm:spPr/>
    </dgm:pt>
    <dgm:pt modelId="{F6CF0210-00C7-403F-A26E-08B401757B85}" type="pres">
      <dgm:prSet presAssocID="{5D11D776-FD56-4B9E-B48C-B81C41636116}" presName="bigChev" presStyleLbl="node1" presStyleIdx="0" presStyleCnt="1" custScaleX="303407" custScaleY="175183" custLinFactNeighborX="-1214" custLinFactNeighborY="-10712"/>
      <dgm:spPr/>
    </dgm:pt>
    <dgm:pt modelId="{4A259B6B-8B28-4809-8FF0-9E0C82B2DAA0}" type="pres">
      <dgm:prSet presAssocID="{4EE63466-365F-4D43-A57B-4A3A689E1A44}" presName="parTrans" presStyleCnt="0"/>
      <dgm:spPr/>
    </dgm:pt>
    <dgm:pt modelId="{24374E4F-8D6A-4AB1-9928-39A3968805B7}" type="pres">
      <dgm:prSet presAssocID="{9797FC85-F792-401C-85A1-6AA32224CB19}" presName="node" presStyleLbl="alignAccFollowNode1" presStyleIdx="0" presStyleCnt="1" custLinFactNeighborX="1215" custLinFactNeighborY="-12906">
        <dgm:presLayoutVars>
          <dgm:bulletEnabled val="1"/>
        </dgm:presLayoutVars>
      </dgm:prSet>
      <dgm:spPr/>
    </dgm:pt>
  </dgm:ptLst>
  <dgm:cxnLst>
    <dgm:cxn modelId="{888AF164-A5F0-4A97-8CF4-1B35C6E9D6C4}" type="presOf" srcId="{F832CC6C-8EC6-490A-B2D5-86D8CA635770}" destId="{F116172B-FAE9-4453-9B5A-57C0C6CF63CF}" srcOrd="0" destOrd="0" presId="urn:microsoft.com/office/officeart/2005/8/layout/lProcess3"/>
    <dgm:cxn modelId="{D0211FA2-8B81-48AF-A3E7-FBA9B1F5303E}" type="presOf" srcId="{5D11D776-FD56-4B9E-B48C-B81C41636116}" destId="{F6CF0210-00C7-403F-A26E-08B401757B85}" srcOrd="0" destOrd="0" presId="urn:microsoft.com/office/officeart/2005/8/layout/lProcess3"/>
    <dgm:cxn modelId="{BA9378E8-7D9E-41C2-A91D-E6C7961275EB}" srcId="{5D11D776-FD56-4B9E-B48C-B81C41636116}" destId="{9797FC85-F792-401C-85A1-6AA32224CB19}" srcOrd="0" destOrd="0" parTransId="{4EE63466-365F-4D43-A57B-4A3A689E1A44}" sibTransId="{286B5D9F-CDE8-4760-84AA-046D1BC55D57}"/>
    <dgm:cxn modelId="{A0F991EE-19A6-4112-98AB-70764D9A36D1}" srcId="{F832CC6C-8EC6-490A-B2D5-86D8CA635770}" destId="{5D11D776-FD56-4B9E-B48C-B81C41636116}" srcOrd="0" destOrd="0" parTransId="{1600C51F-2CFD-47AC-8378-F987A206C86C}" sibTransId="{40A065A4-F69E-4370-AABF-E99D2A29A897}"/>
    <dgm:cxn modelId="{686A90FE-4644-4D04-AFC2-867AB7C7C1BD}" type="presOf" srcId="{9797FC85-F792-401C-85A1-6AA32224CB19}" destId="{24374E4F-8D6A-4AB1-9928-39A3968805B7}" srcOrd="0" destOrd="0" presId="urn:microsoft.com/office/officeart/2005/8/layout/lProcess3"/>
    <dgm:cxn modelId="{ADFD38C4-D85C-4050-BFD2-C105E0728BC9}" type="presParOf" srcId="{F116172B-FAE9-4453-9B5A-57C0C6CF63CF}" destId="{A7058853-B8DC-4C37-A069-741141AEA385}" srcOrd="0" destOrd="0" presId="urn:microsoft.com/office/officeart/2005/8/layout/lProcess3"/>
    <dgm:cxn modelId="{FAB25D8A-8E9C-4BBB-A51F-82C417B6AF8D}" type="presParOf" srcId="{A7058853-B8DC-4C37-A069-741141AEA385}" destId="{F6CF0210-00C7-403F-A26E-08B401757B85}" srcOrd="0" destOrd="0" presId="urn:microsoft.com/office/officeart/2005/8/layout/lProcess3"/>
    <dgm:cxn modelId="{74D7CDE0-B568-4A17-8A23-D23F6C9091B8}" type="presParOf" srcId="{A7058853-B8DC-4C37-A069-741141AEA385}" destId="{4A259B6B-8B28-4809-8FF0-9E0C82B2DAA0}" srcOrd="1" destOrd="0" presId="urn:microsoft.com/office/officeart/2005/8/layout/lProcess3"/>
    <dgm:cxn modelId="{89F7FD3E-85A9-4FC7-9B1D-8D5E88D71EFB}" type="presParOf" srcId="{A7058853-B8DC-4C37-A069-741141AEA385}" destId="{24374E4F-8D6A-4AB1-9928-39A3968805B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32CC6C-8EC6-490A-B2D5-86D8CA63577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D11D776-FD56-4B9E-B48C-B81C41636116}">
      <dgm:prSet phldrT="[Texte]" custT="1"/>
      <dgm:spPr>
        <a:solidFill>
          <a:srgbClr val="E3177C"/>
        </a:solidFill>
        <a:ln>
          <a:noFill/>
        </a:ln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fr-FR" sz="1600" b="1" dirty="0">
              <a:latin typeface="Cambria" panose="02040503050406030204" pitchFamily="18" charset="0"/>
              <a:ea typeface="Cambria" panose="02040503050406030204" pitchFamily="18" charset="0"/>
            </a:rPr>
            <a:t>Bachelor Banque-Assurance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900" b="1" dirty="0">
              <a:latin typeface="Cambria" panose="02040503050406030204" pitchFamily="18" charset="0"/>
              <a:ea typeface="Cambria" panose="02040503050406030204" pitchFamily="18" charset="0"/>
            </a:rPr>
            <a:t>Titre de niveau VI Chargé de Clientèle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900" b="1" dirty="0">
              <a:latin typeface="Cambria" panose="02040503050406030204" pitchFamily="18" charset="0"/>
              <a:ea typeface="Cambria" panose="02040503050406030204" pitchFamily="18" charset="0"/>
            </a:rPr>
            <a:t>Assurance-Banque- Code RNCP 34478</a:t>
          </a:r>
          <a:endParaRPr lang="fr-FR" sz="3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600C51F-2CFD-47AC-8378-F987A206C86C}" type="parTrans" cxnId="{A0F991EE-19A6-4112-98AB-70764D9A36D1}">
      <dgm:prSet/>
      <dgm:spPr/>
      <dgm:t>
        <a:bodyPr/>
        <a:lstStyle/>
        <a:p>
          <a:endParaRPr lang="fr-FR"/>
        </a:p>
      </dgm:t>
    </dgm:pt>
    <dgm:pt modelId="{40A065A4-F69E-4370-AABF-E99D2A29A897}" type="sibTrans" cxnId="{A0F991EE-19A6-4112-98AB-70764D9A36D1}">
      <dgm:prSet/>
      <dgm:spPr/>
      <dgm:t>
        <a:bodyPr/>
        <a:lstStyle/>
        <a:p>
          <a:endParaRPr lang="fr-FR"/>
        </a:p>
      </dgm:t>
    </dgm:pt>
    <dgm:pt modelId="{9797FC85-F792-401C-85A1-6AA32224CB19}">
      <dgm:prSet phldrT="[Texte]" custT="1"/>
      <dgm:spPr>
        <a:solidFill>
          <a:srgbClr val="EA6B9E">
            <a:alpha val="89804"/>
          </a:srgbClr>
        </a:solidFill>
        <a:ln>
          <a:noFill/>
        </a:ln>
      </dgm:spPr>
      <dgm:t>
        <a:bodyPr/>
        <a:lstStyle/>
        <a:p>
          <a:r>
            <a:rPr lang="fr-FR" sz="2000" dirty="0">
              <a:latin typeface="Cambria" panose="02040503050406030204" pitchFamily="18" charset="0"/>
              <a:ea typeface="Cambria" panose="02040503050406030204" pitchFamily="18" charset="0"/>
            </a:rPr>
            <a:t>1 an</a:t>
          </a:r>
        </a:p>
      </dgm:t>
    </dgm:pt>
    <dgm:pt modelId="{4EE63466-365F-4D43-A57B-4A3A689E1A44}" type="parTrans" cxnId="{BA9378E8-7D9E-41C2-A91D-E6C7961275EB}">
      <dgm:prSet/>
      <dgm:spPr/>
      <dgm:t>
        <a:bodyPr/>
        <a:lstStyle/>
        <a:p>
          <a:endParaRPr lang="fr-FR"/>
        </a:p>
      </dgm:t>
    </dgm:pt>
    <dgm:pt modelId="{286B5D9F-CDE8-4760-84AA-046D1BC55D57}" type="sibTrans" cxnId="{BA9378E8-7D9E-41C2-A91D-E6C7961275EB}">
      <dgm:prSet/>
      <dgm:spPr/>
      <dgm:t>
        <a:bodyPr/>
        <a:lstStyle/>
        <a:p>
          <a:endParaRPr lang="fr-FR"/>
        </a:p>
      </dgm:t>
    </dgm:pt>
    <dgm:pt modelId="{F116172B-FAE9-4453-9B5A-57C0C6CF63CF}" type="pres">
      <dgm:prSet presAssocID="{F832CC6C-8EC6-490A-B2D5-86D8CA63577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7058853-B8DC-4C37-A069-741141AEA385}" type="pres">
      <dgm:prSet presAssocID="{5D11D776-FD56-4B9E-B48C-B81C41636116}" presName="horFlow" presStyleCnt="0"/>
      <dgm:spPr/>
    </dgm:pt>
    <dgm:pt modelId="{F6CF0210-00C7-403F-A26E-08B401757B85}" type="pres">
      <dgm:prSet presAssocID="{5D11D776-FD56-4B9E-B48C-B81C41636116}" presName="bigChev" presStyleLbl="node1" presStyleIdx="0" presStyleCnt="1" custScaleX="303407" custScaleY="175183" custLinFactNeighborX="-1214" custLinFactNeighborY="-10712"/>
      <dgm:spPr/>
    </dgm:pt>
    <dgm:pt modelId="{4A259B6B-8B28-4809-8FF0-9E0C82B2DAA0}" type="pres">
      <dgm:prSet presAssocID="{4EE63466-365F-4D43-A57B-4A3A689E1A44}" presName="parTrans" presStyleCnt="0"/>
      <dgm:spPr/>
    </dgm:pt>
    <dgm:pt modelId="{24374E4F-8D6A-4AB1-9928-39A3968805B7}" type="pres">
      <dgm:prSet presAssocID="{9797FC85-F792-401C-85A1-6AA32224CB19}" presName="node" presStyleLbl="alignAccFollowNode1" presStyleIdx="0" presStyleCnt="1" custLinFactNeighborX="1215" custLinFactNeighborY="-12906">
        <dgm:presLayoutVars>
          <dgm:bulletEnabled val="1"/>
        </dgm:presLayoutVars>
      </dgm:prSet>
      <dgm:spPr/>
    </dgm:pt>
  </dgm:ptLst>
  <dgm:cxnLst>
    <dgm:cxn modelId="{888AF164-A5F0-4A97-8CF4-1B35C6E9D6C4}" type="presOf" srcId="{F832CC6C-8EC6-490A-B2D5-86D8CA635770}" destId="{F116172B-FAE9-4453-9B5A-57C0C6CF63CF}" srcOrd="0" destOrd="0" presId="urn:microsoft.com/office/officeart/2005/8/layout/lProcess3"/>
    <dgm:cxn modelId="{D0211FA2-8B81-48AF-A3E7-FBA9B1F5303E}" type="presOf" srcId="{5D11D776-FD56-4B9E-B48C-B81C41636116}" destId="{F6CF0210-00C7-403F-A26E-08B401757B85}" srcOrd="0" destOrd="0" presId="urn:microsoft.com/office/officeart/2005/8/layout/lProcess3"/>
    <dgm:cxn modelId="{BA9378E8-7D9E-41C2-A91D-E6C7961275EB}" srcId="{5D11D776-FD56-4B9E-B48C-B81C41636116}" destId="{9797FC85-F792-401C-85A1-6AA32224CB19}" srcOrd="0" destOrd="0" parTransId="{4EE63466-365F-4D43-A57B-4A3A689E1A44}" sibTransId="{286B5D9F-CDE8-4760-84AA-046D1BC55D57}"/>
    <dgm:cxn modelId="{A0F991EE-19A6-4112-98AB-70764D9A36D1}" srcId="{F832CC6C-8EC6-490A-B2D5-86D8CA635770}" destId="{5D11D776-FD56-4B9E-B48C-B81C41636116}" srcOrd="0" destOrd="0" parTransId="{1600C51F-2CFD-47AC-8378-F987A206C86C}" sibTransId="{40A065A4-F69E-4370-AABF-E99D2A29A897}"/>
    <dgm:cxn modelId="{686A90FE-4644-4D04-AFC2-867AB7C7C1BD}" type="presOf" srcId="{9797FC85-F792-401C-85A1-6AA32224CB19}" destId="{24374E4F-8D6A-4AB1-9928-39A3968805B7}" srcOrd="0" destOrd="0" presId="urn:microsoft.com/office/officeart/2005/8/layout/lProcess3"/>
    <dgm:cxn modelId="{ADFD38C4-D85C-4050-BFD2-C105E0728BC9}" type="presParOf" srcId="{F116172B-FAE9-4453-9B5A-57C0C6CF63CF}" destId="{A7058853-B8DC-4C37-A069-741141AEA385}" srcOrd="0" destOrd="0" presId="urn:microsoft.com/office/officeart/2005/8/layout/lProcess3"/>
    <dgm:cxn modelId="{FAB25D8A-8E9C-4BBB-A51F-82C417B6AF8D}" type="presParOf" srcId="{A7058853-B8DC-4C37-A069-741141AEA385}" destId="{F6CF0210-00C7-403F-A26E-08B401757B85}" srcOrd="0" destOrd="0" presId="urn:microsoft.com/office/officeart/2005/8/layout/lProcess3"/>
    <dgm:cxn modelId="{74D7CDE0-B568-4A17-8A23-D23F6C9091B8}" type="presParOf" srcId="{A7058853-B8DC-4C37-A069-741141AEA385}" destId="{4A259B6B-8B28-4809-8FF0-9E0C82B2DAA0}" srcOrd="1" destOrd="0" presId="urn:microsoft.com/office/officeart/2005/8/layout/lProcess3"/>
    <dgm:cxn modelId="{89F7FD3E-85A9-4FC7-9B1D-8D5E88D71EFB}" type="presParOf" srcId="{A7058853-B8DC-4C37-A069-741141AEA385}" destId="{24374E4F-8D6A-4AB1-9928-39A3968805B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32CC6C-8EC6-490A-B2D5-86D8CA63577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D11D776-FD56-4B9E-B48C-B81C41636116}">
      <dgm:prSet phldrT="[Texte]" custT="1"/>
      <dgm:spPr>
        <a:solidFill>
          <a:srgbClr val="E3177C"/>
        </a:solidFill>
        <a:ln>
          <a:noFill/>
        </a:ln>
      </dgm:spPr>
      <dgm:t>
        <a:bodyPr/>
        <a:lstStyle/>
        <a:p>
          <a:pPr>
            <a:lnSpc>
              <a:spcPct val="90000"/>
            </a:lnSpc>
          </a:pPr>
          <a:r>
            <a:rPr lang="fr-FR" sz="1600" b="1" dirty="0" err="1">
              <a:latin typeface="Cambria" panose="02040503050406030204" pitchFamily="18" charset="0"/>
              <a:ea typeface="Cambria" panose="02040503050406030204" pitchFamily="18" charset="0"/>
            </a:rPr>
            <a:t>Bachelor</a:t>
          </a:r>
          <a:r>
            <a:rPr lang="fr-FR" sz="1600" b="1" dirty="0">
              <a:latin typeface="Cambria" panose="02040503050406030204" pitchFamily="18" charset="0"/>
              <a:ea typeface="Cambria" panose="02040503050406030204" pitchFamily="18" charset="0"/>
            </a:rPr>
            <a:t> Banque-Assurance</a:t>
          </a:r>
        </a:p>
        <a:p>
          <a:pPr>
            <a:lnSpc>
              <a:spcPct val="100000"/>
            </a:lnSpc>
          </a:pPr>
          <a:r>
            <a:rPr lang="fr-FR" sz="900" b="1" dirty="0">
              <a:latin typeface="Cambria" panose="02040503050406030204" pitchFamily="18" charset="0"/>
              <a:ea typeface="Cambria" panose="02040503050406030204" pitchFamily="18" charset="0"/>
            </a:rPr>
            <a:t>Titre de niveau VI Chargé de Clientèle</a:t>
          </a:r>
        </a:p>
        <a:p>
          <a:pPr>
            <a:lnSpc>
              <a:spcPct val="100000"/>
            </a:lnSpc>
          </a:pPr>
          <a:r>
            <a:rPr lang="fr-FR" sz="900" b="1" dirty="0">
              <a:latin typeface="Cambria" panose="02040503050406030204" pitchFamily="18" charset="0"/>
              <a:ea typeface="Cambria" panose="02040503050406030204" pitchFamily="18" charset="0"/>
            </a:rPr>
            <a:t>Assurance-Banque – Code RNCP 34478</a:t>
          </a:r>
          <a:endParaRPr lang="fr-FR" sz="3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600C51F-2CFD-47AC-8378-F987A206C86C}" type="parTrans" cxnId="{A0F991EE-19A6-4112-98AB-70764D9A36D1}">
      <dgm:prSet/>
      <dgm:spPr/>
      <dgm:t>
        <a:bodyPr/>
        <a:lstStyle/>
        <a:p>
          <a:endParaRPr lang="fr-FR"/>
        </a:p>
      </dgm:t>
    </dgm:pt>
    <dgm:pt modelId="{40A065A4-F69E-4370-AABF-E99D2A29A897}" type="sibTrans" cxnId="{A0F991EE-19A6-4112-98AB-70764D9A36D1}">
      <dgm:prSet/>
      <dgm:spPr/>
      <dgm:t>
        <a:bodyPr/>
        <a:lstStyle/>
        <a:p>
          <a:endParaRPr lang="fr-FR"/>
        </a:p>
      </dgm:t>
    </dgm:pt>
    <dgm:pt modelId="{9797FC85-F792-401C-85A1-6AA32224CB19}">
      <dgm:prSet phldrT="[Texte]" custT="1"/>
      <dgm:spPr>
        <a:solidFill>
          <a:srgbClr val="EA6B9E">
            <a:alpha val="89804"/>
          </a:srgbClr>
        </a:solidFill>
        <a:ln>
          <a:noFill/>
        </a:ln>
      </dgm:spPr>
      <dgm:t>
        <a:bodyPr/>
        <a:lstStyle/>
        <a:p>
          <a:r>
            <a:rPr lang="fr-FR" sz="2000" dirty="0">
              <a:latin typeface="Cambria" panose="02040503050406030204" pitchFamily="18" charset="0"/>
              <a:ea typeface="Cambria" panose="02040503050406030204" pitchFamily="18" charset="0"/>
            </a:rPr>
            <a:t>1 an</a:t>
          </a:r>
        </a:p>
      </dgm:t>
    </dgm:pt>
    <dgm:pt modelId="{4EE63466-365F-4D43-A57B-4A3A689E1A44}" type="parTrans" cxnId="{BA9378E8-7D9E-41C2-A91D-E6C7961275EB}">
      <dgm:prSet/>
      <dgm:spPr/>
      <dgm:t>
        <a:bodyPr/>
        <a:lstStyle/>
        <a:p>
          <a:endParaRPr lang="fr-FR"/>
        </a:p>
      </dgm:t>
    </dgm:pt>
    <dgm:pt modelId="{286B5D9F-CDE8-4760-84AA-046D1BC55D57}" type="sibTrans" cxnId="{BA9378E8-7D9E-41C2-A91D-E6C7961275EB}">
      <dgm:prSet/>
      <dgm:spPr/>
      <dgm:t>
        <a:bodyPr/>
        <a:lstStyle/>
        <a:p>
          <a:endParaRPr lang="fr-FR"/>
        </a:p>
      </dgm:t>
    </dgm:pt>
    <dgm:pt modelId="{F116172B-FAE9-4453-9B5A-57C0C6CF63CF}" type="pres">
      <dgm:prSet presAssocID="{F832CC6C-8EC6-490A-B2D5-86D8CA63577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7058853-B8DC-4C37-A069-741141AEA385}" type="pres">
      <dgm:prSet presAssocID="{5D11D776-FD56-4B9E-B48C-B81C41636116}" presName="horFlow" presStyleCnt="0"/>
      <dgm:spPr/>
    </dgm:pt>
    <dgm:pt modelId="{F6CF0210-00C7-403F-A26E-08B401757B85}" type="pres">
      <dgm:prSet presAssocID="{5D11D776-FD56-4B9E-B48C-B81C41636116}" presName="bigChev" presStyleLbl="node1" presStyleIdx="0" presStyleCnt="1" custScaleX="303407" custScaleY="175183" custLinFactNeighborX="-1214" custLinFactNeighborY="-10712"/>
      <dgm:spPr/>
    </dgm:pt>
    <dgm:pt modelId="{4A259B6B-8B28-4809-8FF0-9E0C82B2DAA0}" type="pres">
      <dgm:prSet presAssocID="{4EE63466-365F-4D43-A57B-4A3A689E1A44}" presName="parTrans" presStyleCnt="0"/>
      <dgm:spPr/>
    </dgm:pt>
    <dgm:pt modelId="{24374E4F-8D6A-4AB1-9928-39A3968805B7}" type="pres">
      <dgm:prSet presAssocID="{9797FC85-F792-401C-85A1-6AA32224CB19}" presName="node" presStyleLbl="alignAccFollowNode1" presStyleIdx="0" presStyleCnt="1" custLinFactNeighborX="1215" custLinFactNeighborY="-12906">
        <dgm:presLayoutVars>
          <dgm:bulletEnabled val="1"/>
        </dgm:presLayoutVars>
      </dgm:prSet>
      <dgm:spPr/>
    </dgm:pt>
  </dgm:ptLst>
  <dgm:cxnLst>
    <dgm:cxn modelId="{888AF164-A5F0-4A97-8CF4-1B35C6E9D6C4}" type="presOf" srcId="{F832CC6C-8EC6-490A-B2D5-86D8CA635770}" destId="{F116172B-FAE9-4453-9B5A-57C0C6CF63CF}" srcOrd="0" destOrd="0" presId="urn:microsoft.com/office/officeart/2005/8/layout/lProcess3"/>
    <dgm:cxn modelId="{D0211FA2-8B81-48AF-A3E7-FBA9B1F5303E}" type="presOf" srcId="{5D11D776-FD56-4B9E-B48C-B81C41636116}" destId="{F6CF0210-00C7-403F-A26E-08B401757B85}" srcOrd="0" destOrd="0" presId="urn:microsoft.com/office/officeart/2005/8/layout/lProcess3"/>
    <dgm:cxn modelId="{BA9378E8-7D9E-41C2-A91D-E6C7961275EB}" srcId="{5D11D776-FD56-4B9E-B48C-B81C41636116}" destId="{9797FC85-F792-401C-85A1-6AA32224CB19}" srcOrd="0" destOrd="0" parTransId="{4EE63466-365F-4D43-A57B-4A3A689E1A44}" sibTransId="{286B5D9F-CDE8-4760-84AA-046D1BC55D57}"/>
    <dgm:cxn modelId="{A0F991EE-19A6-4112-98AB-70764D9A36D1}" srcId="{F832CC6C-8EC6-490A-B2D5-86D8CA635770}" destId="{5D11D776-FD56-4B9E-B48C-B81C41636116}" srcOrd="0" destOrd="0" parTransId="{1600C51F-2CFD-47AC-8378-F987A206C86C}" sibTransId="{40A065A4-F69E-4370-AABF-E99D2A29A897}"/>
    <dgm:cxn modelId="{686A90FE-4644-4D04-AFC2-867AB7C7C1BD}" type="presOf" srcId="{9797FC85-F792-401C-85A1-6AA32224CB19}" destId="{24374E4F-8D6A-4AB1-9928-39A3968805B7}" srcOrd="0" destOrd="0" presId="urn:microsoft.com/office/officeart/2005/8/layout/lProcess3"/>
    <dgm:cxn modelId="{ADFD38C4-D85C-4050-BFD2-C105E0728BC9}" type="presParOf" srcId="{F116172B-FAE9-4453-9B5A-57C0C6CF63CF}" destId="{A7058853-B8DC-4C37-A069-741141AEA385}" srcOrd="0" destOrd="0" presId="urn:microsoft.com/office/officeart/2005/8/layout/lProcess3"/>
    <dgm:cxn modelId="{FAB25D8A-8E9C-4BBB-A51F-82C417B6AF8D}" type="presParOf" srcId="{A7058853-B8DC-4C37-A069-741141AEA385}" destId="{F6CF0210-00C7-403F-A26E-08B401757B85}" srcOrd="0" destOrd="0" presId="urn:microsoft.com/office/officeart/2005/8/layout/lProcess3"/>
    <dgm:cxn modelId="{74D7CDE0-B568-4A17-8A23-D23F6C9091B8}" type="presParOf" srcId="{A7058853-B8DC-4C37-A069-741141AEA385}" destId="{4A259B6B-8B28-4809-8FF0-9E0C82B2DAA0}" srcOrd="1" destOrd="0" presId="urn:microsoft.com/office/officeart/2005/8/layout/lProcess3"/>
    <dgm:cxn modelId="{89F7FD3E-85A9-4FC7-9B1D-8D5E88D71EFB}" type="presParOf" srcId="{A7058853-B8DC-4C37-A069-741141AEA385}" destId="{24374E4F-8D6A-4AB1-9928-39A3968805B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F0210-00C7-403F-A26E-08B401757B85}">
      <dsp:nvSpPr>
        <dsp:cNvPr id="0" name=""/>
        <dsp:cNvSpPr/>
      </dsp:nvSpPr>
      <dsp:spPr>
        <a:xfrm>
          <a:off x="0" y="335603"/>
          <a:ext cx="3804575" cy="878683"/>
        </a:xfrm>
        <a:prstGeom prst="chevron">
          <a:avLst/>
        </a:prstGeom>
        <a:solidFill>
          <a:srgbClr val="E3177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Bachelor Banque-Assurance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latin typeface="Cambria" panose="02040503050406030204" pitchFamily="18" charset="0"/>
              <a:ea typeface="Cambria" panose="02040503050406030204" pitchFamily="18" charset="0"/>
            </a:rPr>
            <a:t>Titre de niveau VI Chargé de Clientèle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latin typeface="Cambria" panose="02040503050406030204" pitchFamily="18" charset="0"/>
              <a:ea typeface="Cambria" panose="02040503050406030204" pitchFamily="18" charset="0"/>
            </a:rPr>
            <a:t> Assurance-Banque – Code RNCP 34478</a:t>
          </a:r>
        </a:p>
      </dsp:txBody>
      <dsp:txXfrm>
        <a:off x="439342" y="335603"/>
        <a:ext cx="2925892" cy="878683"/>
      </dsp:txXfrm>
    </dsp:sp>
    <dsp:sp modelId="{24374E4F-8D6A-4AB1-9928-39A3968805B7}">
      <dsp:nvSpPr>
        <dsp:cNvPr id="0" name=""/>
        <dsp:cNvSpPr/>
      </dsp:nvSpPr>
      <dsp:spPr>
        <a:xfrm>
          <a:off x="3645519" y="566789"/>
          <a:ext cx="1040779" cy="416311"/>
        </a:xfrm>
        <a:prstGeom prst="chevron">
          <a:avLst/>
        </a:prstGeom>
        <a:solidFill>
          <a:srgbClr val="EA6B9E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Cambria" panose="02040503050406030204" pitchFamily="18" charset="0"/>
              <a:ea typeface="Cambria" panose="02040503050406030204" pitchFamily="18" charset="0"/>
            </a:rPr>
            <a:t>1 an</a:t>
          </a:r>
        </a:p>
      </dsp:txBody>
      <dsp:txXfrm>
        <a:off x="3853675" y="566789"/>
        <a:ext cx="624468" cy="4163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F0210-00C7-403F-A26E-08B401757B85}">
      <dsp:nvSpPr>
        <dsp:cNvPr id="0" name=""/>
        <dsp:cNvSpPr/>
      </dsp:nvSpPr>
      <dsp:spPr>
        <a:xfrm>
          <a:off x="0" y="335603"/>
          <a:ext cx="3804575" cy="878683"/>
        </a:xfrm>
        <a:prstGeom prst="chevron">
          <a:avLst/>
        </a:prstGeom>
        <a:solidFill>
          <a:srgbClr val="E3177C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Bachelor Banque-Assurance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latin typeface="Cambria" panose="02040503050406030204" pitchFamily="18" charset="0"/>
              <a:ea typeface="Cambria" panose="02040503050406030204" pitchFamily="18" charset="0"/>
            </a:rPr>
            <a:t>Titre de niveau VI Chargé de Clientèle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latin typeface="Cambria" panose="02040503050406030204" pitchFamily="18" charset="0"/>
              <a:ea typeface="Cambria" panose="02040503050406030204" pitchFamily="18" charset="0"/>
            </a:rPr>
            <a:t>Assurance-Banque- Code RNCP 34478</a:t>
          </a:r>
          <a:endParaRPr lang="fr-FR" sz="3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39342" y="335603"/>
        <a:ext cx="2925892" cy="878683"/>
      </dsp:txXfrm>
    </dsp:sp>
    <dsp:sp modelId="{24374E4F-8D6A-4AB1-9928-39A3968805B7}">
      <dsp:nvSpPr>
        <dsp:cNvPr id="0" name=""/>
        <dsp:cNvSpPr/>
      </dsp:nvSpPr>
      <dsp:spPr>
        <a:xfrm>
          <a:off x="3645519" y="566789"/>
          <a:ext cx="1040779" cy="416311"/>
        </a:xfrm>
        <a:prstGeom prst="chevron">
          <a:avLst/>
        </a:prstGeom>
        <a:solidFill>
          <a:srgbClr val="EA6B9E">
            <a:alpha val="89804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Cambria" panose="02040503050406030204" pitchFamily="18" charset="0"/>
              <a:ea typeface="Cambria" panose="02040503050406030204" pitchFamily="18" charset="0"/>
            </a:rPr>
            <a:t>1 an</a:t>
          </a:r>
        </a:p>
      </dsp:txBody>
      <dsp:txXfrm>
        <a:off x="3853675" y="566789"/>
        <a:ext cx="624468" cy="4163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F0210-00C7-403F-A26E-08B401757B85}">
      <dsp:nvSpPr>
        <dsp:cNvPr id="0" name=""/>
        <dsp:cNvSpPr/>
      </dsp:nvSpPr>
      <dsp:spPr>
        <a:xfrm>
          <a:off x="0" y="335603"/>
          <a:ext cx="3804575" cy="878683"/>
        </a:xfrm>
        <a:prstGeom prst="chevron">
          <a:avLst/>
        </a:prstGeom>
        <a:solidFill>
          <a:srgbClr val="E3177C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Bachelor</a:t>
          </a:r>
          <a:r>
            <a:rPr lang="fr-F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Banque-Assurance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latin typeface="Cambria" panose="02040503050406030204" pitchFamily="18" charset="0"/>
              <a:ea typeface="Cambria" panose="02040503050406030204" pitchFamily="18" charset="0"/>
            </a:rPr>
            <a:t>Titre de niveau VI Chargé de Clientèle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latin typeface="Cambria" panose="02040503050406030204" pitchFamily="18" charset="0"/>
              <a:ea typeface="Cambria" panose="02040503050406030204" pitchFamily="18" charset="0"/>
            </a:rPr>
            <a:t>Assurance-Banque – Code RNCP 34478</a:t>
          </a:r>
          <a:endParaRPr lang="fr-FR" sz="3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39342" y="335603"/>
        <a:ext cx="2925892" cy="878683"/>
      </dsp:txXfrm>
    </dsp:sp>
    <dsp:sp modelId="{24374E4F-8D6A-4AB1-9928-39A3968805B7}">
      <dsp:nvSpPr>
        <dsp:cNvPr id="0" name=""/>
        <dsp:cNvSpPr/>
      </dsp:nvSpPr>
      <dsp:spPr>
        <a:xfrm>
          <a:off x="3645519" y="566789"/>
          <a:ext cx="1040779" cy="416311"/>
        </a:xfrm>
        <a:prstGeom prst="chevron">
          <a:avLst/>
        </a:prstGeom>
        <a:solidFill>
          <a:srgbClr val="EA6B9E">
            <a:alpha val="89804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Cambria" panose="02040503050406030204" pitchFamily="18" charset="0"/>
              <a:ea typeface="Cambria" panose="02040503050406030204" pitchFamily="18" charset="0"/>
            </a:rPr>
            <a:t>1 an</a:t>
          </a:r>
        </a:p>
      </dsp:txBody>
      <dsp:txXfrm>
        <a:off x="3853675" y="566789"/>
        <a:ext cx="624468" cy="4163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74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86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9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41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67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01/03/2023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40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01/03/2023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64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01/03/2023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43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01/03/2023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88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01/03/2023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50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01/03/2023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63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35F8A-E908-4EB5-BB3E-B89BCF295975}" type="datetimeFigureOut">
              <a:rPr lang="fr-FR" smtClean="0"/>
              <a:t>01/03/2023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4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png"/><Relationship Id="rId4" Type="http://schemas.openxmlformats.org/officeDocument/2006/relationships/diagramData" Target="../diagrams/data1.xml"/><Relationship Id="rId9" Type="http://schemas.openxmlformats.org/officeDocument/2006/relationships/hyperlink" Target="mailto:refhand@dlsmetz.net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image" Target="../media/image4.png"/><Relationship Id="rId4" Type="http://schemas.openxmlformats.org/officeDocument/2006/relationships/diagramData" Target="../diagrams/data2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openxmlformats.org/officeDocument/2006/relationships/image" Target="../media/image4.png"/><Relationship Id="rId4" Type="http://schemas.openxmlformats.org/officeDocument/2006/relationships/diagramData" Target="../diagrams/data3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A42FCA1-6F6D-4A85-BE04-1CE2E8388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5891"/>
            <a:ext cx="6858000" cy="18010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6B37B83-F2DF-414B-A8A9-4E59189A80C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0" y="211842"/>
            <a:ext cx="1671930" cy="1065373"/>
          </a:xfrm>
          <a:prstGeom prst="rect">
            <a:avLst/>
          </a:prstGeom>
        </p:spPr>
      </p:pic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CBCB960C-D1A3-4051-A811-2D0C53F45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3864483"/>
              </p:ext>
            </p:extLst>
          </p:nvPr>
        </p:nvGraphicFramePr>
        <p:xfrm>
          <a:off x="1900531" y="76200"/>
          <a:ext cx="4686299" cy="165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" name="ZoneTexte 15">
            <a:extLst>
              <a:ext uri="{FF2B5EF4-FFF2-40B4-BE49-F238E27FC236}">
                <a16:creationId xmlns:a16="http://schemas.microsoft.com/office/drawing/2014/main" id="{D022AE0C-15B6-46BD-BFC8-1F48655C2709}"/>
              </a:ext>
            </a:extLst>
          </p:cNvPr>
          <p:cNvSpPr txBox="1"/>
          <p:nvPr/>
        </p:nvSpPr>
        <p:spPr>
          <a:xfrm>
            <a:off x="3905927" y="9198419"/>
            <a:ext cx="1840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Cambria" panose="02040503050406030204" pitchFamily="18" charset="0"/>
                <a:ea typeface="Cambria" panose="02040503050406030204" pitchFamily="18" charset="0"/>
              </a:rPr>
              <a:t>En partenariat avec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8A41915-3CA6-43FA-95E8-B5EAD757B4B3}"/>
              </a:ext>
            </a:extLst>
          </p:cNvPr>
          <p:cNvSpPr/>
          <p:nvPr/>
        </p:nvSpPr>
        <p:spPr>
          <a:xfrm>
            <a:off x="419531" y="1627883"/>
            <a:ext cx="2676526" cy="322714"/>
          </a:xfrm>
          <a:prstGeom prst="rect">
            <a:avLst/>
          </a:prstGeom>
          <a:solidFill>
            <a:srgbClr val="E317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Objectifs pédagogiques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37601FE7-2689-4257-88A2-46EC1A5945BF}"/>
              </a:ext>
            </a:extLst>
          </p:cNvPr>
          <p:cNvSpPr txBox="1"/>
          <p:nvPr/>
        </p:nvSpPr>
        <p:spPr>
          <a:xfrm>
            <a:off x="297140" y="2112514"/>
            <a:ext cx="29213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Donner une connaissance approfondie des fondamentaux en Assurance Banque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Développer des compétences requises pour exercer une activité en assurance, en crédit et en produits patrimoniaux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Former des collaborateurs polyvalents : activités commerciales, techniques et de gestion de l’assurance et de la banque 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962D2878-5144-4C76-8BD0-A2917605FC15}"/>
              </a:ext>
            </a:extLst>
          </p:cNvPr>
          <p:cNvSpPr txBox="1"/>
          <p:nvPr/>
        </p:nvSpPr>
        <p:spPr>
          <a:xfrm>
            <a:off x="3728960" y="3221004"/>
            <a:ext cx="29492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Accessibilité aux personnes en situation de handicap</a:t>
            </a:r>
          </a:p>
          <a:p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        Coordonnée Référent Handicap: </a:t>
            </a:r>
          </a:p>
          <a:p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        </a:t>
            </a: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hlinkClick r:id="rId9"/>
              </a:rPr>
              <a:t>refhand@dlsmetz.net</a:t>
            </a: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Titulaire d’un bac+2 toute spécialité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Titulaire Titre Niveau V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30C0E7D-2616-4C23-8270-76FA59DFDF25}"/>
              </a:ext>
            </a:extLst>
          </p:cNvPr>
          <p:cNvSpPr txBox="1"/>
          <p:nvPr/>
        </p:nvSpPr>
        <p:spPr>
          <a:xfrm>
            <a:off x="303155" y="5036421"/>
            <a:ext cx="2994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Travaux de groupe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Échange, discussions…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Rapport et débriefing oral individuel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Cours magistraux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Jeux de rôles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941D5DE-DD3F-47F7-B703-64C3C2AFEA83}"/>
              </a:ext>
            </a:extLst>
          </p:cNvPr>
          <p:cNvSpPr/>
          <p:nvPr/>
        </p:nvSpPr>
        <p:spPr>
          <a:xfrm>
            <a:off x="3737800" y="2809097"/>
            <a:ext cx="2605259" cy="235806"/>
          </a:xfrm>
          <a:prstGeom prst="rect">
            <a:avLst/>
          </a:prstGeom>
          <a:solidFill>
            <a:srgbClr val="E317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Public et Pré requis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7F85A29-690D-4BD9-BAF1-A79D6BC57334}"/>
              </a:ext>
            </a:extLst>
          </p:cNvPr>
          <p:cNvSpPr/>
          <p:nvPr/>
        </p:nvSpPr>
        <p:spPr>
          <a:xfrm>
            <a:off x="443343" y="4430471"/>
            <a:ext cx="2676526" cy="398308"/>
          </a:xfrm>
          <a:prstGeom prst="rect">
            <a:avLst/>
          </a:prstGeom>
          <a:solidFill>
            <a:srgbClr val="E317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Moyens pédagogiques, techniques et d'encadrement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6FB0154-FB45-4F82-BA4F-A428198E3E1A}"/>
              </a:ext>
            </a:extLst>
          </p:cNvPr>
          <p:cNvSpPr/>
          <p:nvPr/>
        </p:nvSpPr>
        <p:spPr>
          <a:xfrm>
            <a:off x="3737800" y="4573205"/>
            <a:ext cx="2605259" cy="398308"/>
          </a:xfrm>
          <a:prstGeom prst="rect">
            <a:avLst/>
          </a:prstGeom>
          <a:solidFill>
            <a:srgbClr val="E317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Suivi et évaluation </a:t>
            </a:r>
          </a:p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des résultats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D8B926E5-6C1C-4540-9B22-A50F9C470E1A}"/>
              </a:ext>
            </a:extLst>
          </p:cNvPr>
          <p:cNvSpPr txBox="1"/>
          <p:nvPr/>
        </p:nvSpPr>
        <p:spPr>
          <a:xfrm>
            <a:off x="3737800" y="5118664"/>
            <a:ext cx="28490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Évaluation par bloc de compétences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Oraux professionnels individuels et en groupe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TOEIC</a:t>
            </a:r>
          </a:p>
          <a:p>
            <a:pPr lvl="0"/>
            <a:endParaRPr lang="fr-FR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Questionnaire évaluation intervenants à chaque fin de module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Évaluation qualitative globale en fin de formation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F32970-6AAE-4B7E-93AB-7DAC0D0507C4}"/>
              </a:ext>
            </a:extLst>
          </p:cNvPr>
          <p:cNvSpPr/>
          <p:nvPr/>
        </p:nvSpPr>
        <p:spPr>
          <a:xfrm>
            <a:off x="419531" y="6573729"/>
            <a:ext cx="2676526" cy="398308"/>
          </a:xfrm>
          <a:prstGeom prst="rect">
            <a:avLst/>
          </a:prstGeom>
          <a:solidFill>
            <a:srgbClr val="E317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Durée et prise en charge</a:t>
            </a:r>
          </a:p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 de la formation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06A9717E-2819-4617-9CD9-B0895A8B7015}"/>
              </a:ext>
            </a:extLst>
          </p:cNvPr>
          <p:cNvSpPr txBox="1"/>
          <p:nvPr/>
        </p:nvSpPr>
        <p:spPr>
          <a:xfrm>
            <a:off x="303155" y="7274234"/>
            <a:ext cx="28904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7h/ jour, 2 ou 3 jours par semaine au Centre de Formation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De septembre 2023 à  Juillet 2024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Prise en charge par les OPCO (Contrat de Professionnalisation et d’Apprentissage)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Un total de 588h de formation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D0FC06E-AEE4-4D7C-BFEC-C71B0BB0AA2F}"/>
              </a:ext>
            </a:extLst>
          </p:cNvPr>
          <p:cNvSpPr/>
          <p:nvPr/>
        </p:nvSpPr>
        <p:spPr>
          <a:xfrm>
            <a:off x="3797577" y="7022300"/>
            <a:ext cx="2605259" cy="398308"/>
          </a:xfrm>
          <a:prstGeom prst="rect">
            <a:avLst/>
          </a:prstGeom>
          <a:solidFill>
            <a:srgbClr val="E317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Modalités de recrutement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71A49409-6845-4D71-8A36-E97084799AE0}"/>
              </a:ext>
            </a:extLst>
          </p:cNvPr>
          <p:cNvSpPr txBox="1"/>
          <p:nvPr/>
        </p:nvSpPr>
        <p:spPr>
          <a:xfrm>
            <a:off x="3737800" y="7565573"/>
            <a:ext cx="30208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Candidature de janvier à septembre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Dossier de candidature qui détaille le projet professionnel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Entretien de motivation et d’admissibilité avec la directrice du CFA-CFP ou le référent (réponse d’admissibilité sous 48h)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D088F07-2082-4A52-95FB-7F54181292C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843" y="8916775"/>
            <a:ext cx="929450" cy="643465"/>
          </a:xfrm>
          <a:prstGeom prst="rect">
            <a:avLst/>
          </a:prstGeom>
        </p:spPr>
      </p:pic>
      <p:sp>
        <p:nvSpPr>
          <p:cNvPr id="20" name="ZoneTexte 34">
            <a:extLst>
              <a:ext uri="{FF2B5EF4-FFF2-40B4-BE49-F238E27FC236}">
                <a16:creationId xmlns:a16="http://schemas.microsoft.com/office/drawing/2014/main" id="{6042889A-6E3C-4269-8A03-63F044EF2163}"/>
              </a:ext>
            </a:extLst>
          </p:cNvPr>
          <p:cNvSpPr txBox="1"/>
          <p:nvPr/>
        </p:nvSpPr>
        <p:spPr>
          <a:xfrm>
            <a:off x="419531" y="9437130"/>
            <a:ext cx="1674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610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218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2828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0437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8046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5655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3264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0873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latin typeface="Cambria" panose="02040503050406030204" pitchFamily="18" charset="0"/>
                <a:ea typeface="Cambria" panose="02040503050406030204" pitchFamily="18" charset="0"/>
              </a:rPr>
              <a:t>Code diplôme : 26X31305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E15410C0-3692-4743-9768-A66ECB9EE5C8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936" y="8697904"/>
            <a:ext cx="997576" cy="896373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8CC4B39B-F6CE-45C7-AEA2-C0164EAC0FD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99" y="1383321"/>
            <a:ext cx="2727960" cy="134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268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A42FCA1-6F6D-4A85-BE04-1CE2E8388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5891"/>
            <a:ext cx="6858000" cy="18010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6B37B83-F2DF-414B-A8A9-4E59189A80C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0" y="211842"/>
            <a:ext cx="1671930" cy="1065373"/>
          </a:xfrm>
          <a:prstGeom prst="rect">
            <a:avLst/>
          </a:prstGeom>
        </p:spPr>
      </p:pic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CBCB960C-D1A3-4051-A811-2D0C53F45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326147"/>
              </p:ext>
            </p:extLst>
          </p:nvPr>
        </p:nvGraphicFramePr>
        <p:xfrm>
          <a:off x="1900531" y="76200"/>
          <a:ext cx="4686299" cy="165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" name="ZoneTexte 15">
            <a:extLst>
              <a:ext uri="{FF2B5EF4-FFF2-40B4-BE49-F238E27FC236}">
                <a16:creationId xmlns:a16="http://schemas.microsoft.com/office/drawing/2014/main" id="{D022AE0C-15B6-46BD-BFC8-1F48655C2709}"/>
              </a:ext>
            </a:extLst>
          </p:cNvPr>
          <p:cNvSpPr txBox="1"/>
          <p:nvPr/>
        </p:nvSpPr>
        <p:spPr>
          <a:xfrm>
            <a:off x="4659984" y="9115763"/>
            <a:ext cx="15766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En partenariat avec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94F632D-C96C-43D0-8615-C485B0ECAA9E}"/>
              </a:ext>
            </a:extLst>
          </p:cNvPr>
          <p:cNvSpPr/>
          <p:nvPr/>
        </p:nvSpPr>
        <p:spPr>
          <a:xfrm>
            <a:off x="351412" y="1501263"/>
            <a:ext cx="6235418" cy="408656"/>
          </a:xfrm>
          <a:prstGeom prst="rect">
            <a:avLst/>
          </a:prstGeom>
          <a:solidFill>
            <a:srgbClr val="E317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PROGRAMME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30297F6-38EE-4D1F-8903-3B8CCE511DC9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035" y="8967080"/>
            <a:ext cx="590281" cy="40865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71A8442-0B36-4353-ABB4-858614F19815}"/>
              </a:ext>
            </a:extLst>
          </p:cNvPr>
          <p:cNvSpPr/>
          <p:nvPr/>
        </p:nvSpPr>
        <p:spPr>
          <a:xfrm>
            <a:off x="351411" y="2123741"/>
            <a:ext cx="6235417" cy="6981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fr-FR" sz="1200" b="1" u="sng" dirty="0">
                <a:solidFill>
                  <a:srgbClr val="E3177C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Bloc 1 : Organiser son activité de prospection commerciale dans le cadre d’offres de produits ou/et services d’assurance, banque auprès d’une clientèle ciblée</a:t>
            </a:r>
            <a:endParaRPr lang="fr-FR" sz="1200" dirty="0">
              <a:solidFill>
                <a:srgbClr val="E3177C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Révision des fondamentaux de l’assurance (DDA)</a:t>
            </a:r>
          </a:p>
          <a:p>
            <a:pPr marL="357188" lvl="0" indent="-357188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Activité de prospection commerciale dans le cadre d’offres de produits et/ou service d’assurance banque</a:t>
            </a:r>
          </a:p>
          <a:p>
            <a:pPr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Auto (Loi Hamon)</a:t>
            </a:r>
          </a:p>
          <a:p>
            <a:pPr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MRH (Loi Hamon)</a:t>
            </a:r>
          </a:p>
          <a:p>
            <a:pPr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Santé (ANI) (100% Santé)</a:t>
            </a:r>
          </a:p>
          <a:p>
            <a:pPr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Assurance Vie , PER, Epargne Salariale (Loi Pacte)</a:t>
            </a:r>
          </a:p>
          <a:p>
            <a:pPr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Prévoyance GAV</a:t>
            </a:r>
          </a:p>
          <a:p>
            <a:pPr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Produits Patrimoniaux vendus par la banque</a:t>
            </a:r>
          </a:p>
          <a:p>
            <a:pPr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Moyens de paiement actuels et futurs</a:t>
            </a:r>
          </a:p>
          <a:p>
            <a:pPr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Financement des particuliers</a:t>
            </a:r>
          </a:p>
          <a:p>
            <a:pPr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Projet entreprise Partie 1</a:t>
            </a:r>
          </a:p>
          <a:p>
            <a:pPr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Préparation Grand Oral</a:t>
            </a:r>
          </a:p>
          <a:p>
            <a:pPr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Méthodologie mémoire</a:t>
            </a:r>
          </a:p>
          <a:p>
            <a:pPr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Anglais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fr-FR" sz="1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Evaluation Bloc 1 (20 min de soutenance à partir d’un support écrit)</a:t>
            </a:r>
            <a:endParaRPr lang="fr-FR" sz="4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fr-FR" sz="1200" b="1" u="sng" dirty="0">
                <a:solidFill>
                  <a:srgbClr val="E3177C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Bloc 2 : Accueillir, informer et analyser le contexte et besoins du client</a:t>
            </a:r>
          </a:p>
          <a:p>
            <a:pPr marL="171450" lvl="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Accueillir, informer et analyser le contexte et les besoins du client</a:t>
            </a:r>
          </a:p>
          <a:p>
            <a:pPr marL="171450" lvl="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Risques des professionnels </a:t>
            </a:r>
          </a:p>
          <a:p>
            <a:pPr marL="171450" lvl="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Financement des professionnels</a:t>
            </a:r>
          </a:p>
          <a:p>
            <a:pPr marL="171450" lvl="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Assurances collectives</a:t>
            </a:r>
          </a:p>
          <a:p>
            <a:pPr marL="171450" lvl="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Convention des règlements de sinistres</a:t>
            </a:r>
          </a:p>
          <a:p>
            <a:pPr marL="171450" lvl="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Garantie emprunteur (loi Hamon, Bourquin)</a:t>
            </a:r>
          </a:p>
          <a:p>
            <a:pPr marL="171450" lvl="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Préparation Grand Oral</a:t>
            </a:r>
          </a:p>
          <a:p>
            <a:pPr marL="171450" lvl="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Anglais</a:t>
            </a:r>
          </a:p>
          <a:p>
            <a:pPr marL="171450" lvl="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Projet entreprise partie 2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fr-FR" sz="5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fr-FR" sz="1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Evaluation Bloc 2 (mise en situation, jeu de rôles: 45 minutes)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fr-FR" sz="11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15410C0-3692-4743-9768-A66ECB9EE5C8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892" y="8723221"/>
            <a:ext cx="997576" cy="89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20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A42FCA1-6F6D-4A85-BE04-1CE2E8388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5891"/>
            <a:ext cx="6858000" cy="18010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6B37B83-F2DF-414B-A8A9-4E59189A80C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0" y="211842"/>
            <a:ext cx="1671930" cy="1065373"/>
          </a:xfrm>
          <a:prstGeom prst="rect">
            <a:avLst/>
          </a:prstGeom>
        </p:spPr>
      </p:pic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CBCB960C-D1A3-4051-A811-2D0C53F45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5631335"/>
              </p:ext>
            </p:extLst>
          </p:nvPr>
        </p:nvGraphicFramePr>
        <p:xfrm>
          <a:off x="1900531" y="76200"/>
          <a:ext cx="4686299" cy="165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" name="ZoneTexte 15">
            <a:extLst>
              <a:ext uri="{FF2B5EF4-FFF2-40B4-BE49-F238E27FC236}">
                <a16:creationId xmlns:a16="http://schemas.microsoft.com/office/drawing/2014/main" id="{D022AE0C-15B6-46BD-BFC8-1F48655C2709}"/>
              </a:ext>
            </a:extLst>
          </p:cNvPr>
          <p:cNvSpPr txBox="1"/>
          <p:nvPr/>
        </p:nvSpPr>
        <p:spPr>
          <a:xfrm>
            <a:off x="4648802" y="9338297"/>
            <a:ext cx="15766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En partenariat avec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94F632D-C96C-43D0-8615-C485B0ECAA9E}"/>
              </a:ext>
            </a:extLst>
          </p:cNvPr>
          <p:cNvSpPr/>
          <p:nvPr/>
        </p:nvSpPr>
        <p:spPr>
          <a:xfrm>
            <a:off x="351412" y="1375739"/>
            <a:ext cx="6235418" cy="408656"/>
          </a:xfrm>
          <a:prstGeom prst="rect">
            <a:avLst/>
          </a:prstGeom>
          <a:solidFill>
            <a:srgbClr val="E317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PROGRAMME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30297F6-38EE-4D1F-8903-3B8CCE511DC9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360" y="9279296"/>
            <a:ext cx="489147" cy="33864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71A8442-0B36-4353-ABB4-858614F19815}"/>
              </a:ext>
            </a:extLst>
          </p:cNvPr>
          <p:cNvSpPr/>
          <p:nvPr/>
        </p:nvSpPr>
        <p:spPr>
          <a:xfrm>
            <a:off x="309270" y="1831985"/>
            <a:ext cx="6320896" cy="7727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fr-FR" sz="1200" b="1" u="sng" dirty="0">
                <a:solidFill>
                  <a:srgbClr val="E3177C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Bloc 3 : Conseiller et vendre des prestations adaptées au client en assurance et en banque</a:t>
            </a:r>
          </a:p>
          <a:p>
            <a:pPr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Conseiller et vente des prestations adaptés aux clients </a:t>
            </a:r>
          </a:p>
          <a:p>
            <a:pPr lvl="0"/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en Assurance et Banque</a:t>
            </a:r>
          </a:p>
          <a:p>
            <a:pPr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Fiscalité du particulier</a:t>
            </a:r>
          </a:p>
          <a:p>
            <a:pPr lvl="0" indent="-14400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Réassurance et Coassurance </a:t>
            </a:r>
          </a:p>
          <a:p>
            <a:pPr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Analyse du bilan d’une entreprise</a:t>
            </a:r>
          </a:p>
          <a:p>
            <a:pPr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Préparation IOBSP</a:t>
            </a:r>
          </a:p>
          <a:p>
            <a:pPr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Crédit immobilier</a:t>
            </a:r>
          </a:p>
          <a:p>
            <a:pPr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Crédit Trésorerie</a:t>
            </a:r>
          </a:p>
          <a:p>
            <a:pPr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Regroupement de crédits</a:t>
            </a:r>
          </a:p>
          <a:p>
            <a:pPr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Projet entreprise Partie 3</a:t>
            </a:r>
          </a:p>
          <a:p>
            <a:pPr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Marketing Mobile</a:t>
            </a:r>
          </a:p>
          <a:p>
            <a:pPr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Préparation Grand Oral</a:t>
            </a:r>
          </a:p>
          <a:p>
            <a:pPr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Anglais</a:t>
            </a:r>
          </a:p>
          <a:p>
            <a:pPr lvl="0"/>
            <a:endParaRPr lang="fr-FR" sz="5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1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Evaluation Bloc 3 (Etude de cas pratique : 60 minutes à l’oral à partir d’un support écrit)</a:t>
            </a:r>
          </a:p>
          <a:p>
            <a:pPr lvl="0" indent="-171450">
              <a:buFont typeface="Arial" panose="020B0604020202020204" pitchFamily="34" charset="0"/>
              <a:buChar char="•"/>
            </a:pPr>
            <a:endParaRPr lang="fr-FR" sz="700" dirty="0">
              <a:solidFill>
                <a:srgbClr val="E3177C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indent="-171450">
              <a:buFont typeface="Arial" panose="020B0604020202020204" pitchFamily="34" charset="0"/>
              <a:buChar char="•"/>
            </a:pPr>
            <a:endParaRPr lang="fr-FR" sz="500" dirty="0">
              <a:solidFill>
                <a:srgbClr val="E3177C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fr-FR" sz="1200" b="1" u="sng" dirty="0">
                <a:solidFill>
                  <a:srgbClr val="E3177C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Bloc 4 : Fidéliser et développer son portefeuille client dans un principe d’amélioration continue</a:t>
            </a:r>
          </a:p>
          <a:p>
            <a:pPr marL="171450" lvl="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Fidéliser et développer son portefeuille client dans un principe d’amélioration continue</a:t>
            </a:r>
          </a:p>
          <a:p>
            <a:pPr marL="171450" lvl="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Approche et relation clients chez un bancassureur</a:t>
            </a:r>
          </a:p>
          <a:p>
            <a:pPr marL="171450" lvl="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La fonction d’un chargé de clientèle au sein d’une agence bancaire (jeu de rôles)</a:t>
            </a:r>
          </a:p>
          <a:p>
            <a:pPr marL="171450" lvl="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Cas pratique de bancassurance</a:t>
            </a:r>
          </a:p>
          <a:p>
            <a:pPr marL="171450" lvl="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Règlement anti blanchiment et lutte contre la fraude</a:t>
            </a:r>
          </a:p>
          <a:p>
            <a:pPr marL="171450" lvl="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Réseaux sociaux et approche client</a:t>
            </a:r>
          </a:p>
          <a:p>
            <a:pPr marL="171450" lvl="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Projet entreprise Partie 4</a:t>
            </a:r>
          </a:p>
          <a:p>
            <a:pPr marL="171450" lvl="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Préparation Grand Oral</a:t>
            </a:r>
          </a:p>
          <a:p>
            <a:pPr marL="171450" lvl="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Anglais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fr-FR" sz="5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fr-FR" sz="1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Evaluation Bloc 4 (2 cas pratique de 2h) 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fr-FR" sz="1200" b="1" u="sng" dirty="0">
                <a:solidFill>
                  <a:srgbClr val="E3177C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Divers :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Anglais passage TOEIC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IOBSP- projet pro en groupe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Forum emploi / Entretien individuel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Méthodologie du mémoire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Préparation au Grand Oral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EFO – Soutenance mémoire / Soutenance Projet d’entreprise / Grand Oral</a:t>
            </a:r>
          </a:p>
        </p:txBody>
      </p:sp>
      <p:sp>
        <p:nvSpPr>
          <p:cNvPr id="17" name="ZoneTexte 34">
            <a:extLst>
              <a:ext uri="{FF2B5EF4-FFF2-40B4-BE49-F238E27FC236}">
                <a16:creationId xmlns:a16="http://schemas.microsoft.com/office/drawing/2014/main" id="{DCF640B1-66AC-422E-B80F-3FDB9B3E958F}"/>
              </a:ext>
            </a:extLst>
          </p:cNvPr>
          <p:cNvSpPr txBox="1"/>
          <p:nvPr/>
        </p:nvSpPr>
        <p:spPr>
          <a:xfrm>
            <a:off x="160557" y="9472507"/>
            <a:ext cx="1576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610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218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2828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0437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8046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5655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3264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0873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err="1">
                <a:latin typeface="Cambria" panose="02040503050406030204" pitchFamily="18" charset="0"/>
                <a:ea typeface="Cambria" panose="02040503050406030204" pitchFamily="18" charset="0"/>
              </a:rPr>
              <a:t>MAJ_Février</a:t>
            </a:r>
            <a:r>
              <a:rPr lang="fr-FR" sz="900" dirty="0">
                <a:latin typeface="Cambria" panose="02040503050406030204" pitchFamily="18" charset="0"/>
                <a:ea typeface="Cambria" panose="02040503050406030204" pitchFamily="18" charset="0"/>
              </a:rPr>
              <a:t> 2022_ll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15410C0-3692-4743-9768-A66ECB9EE5C8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303" y="8331329"/>
            <a:ext cx="997576" cy="89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417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805</TotalTime>
  <Words>673</Words>
  <Application>Microsoft Office PowerPoint</Application>
  <PresentationFormat>Format A4 (210 x 297 mm)</PresentationFormat>
  <Paragraphs>119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Times New Roman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Léa LEVEQUE</dc:creator>
  <cp:lastModifiedBy>Aude DENYS</cp:lastModifiedBy>
  <cp:revision>41</cp:revision>
  <cp:lastPrinted>2021-02-08T14:10:34Z</cp:lastPrinted>
  <dcterms:created xsi:type="dcterms:W3CDTF">2021-01-29T08:17:44Z</dcterms:created>
  <dcterms:modified xsi:type="dcterms:W3CDTF">2023-03-01T16:00:17Z</dcterms:modified>
</cp:coreProperties>
</file>